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387" r:id="rId4"/>
    <p:sldId id="328" r:id="rId5"/>
    <p:sldId id="389" r:id="rId6"/>
    <p:sldId id="388" r:id="rId7"/>
    <p:sldId id="390" r:id="rId8"/>
    <p:sldId id="339" r:id="rId9"/>
    <p:sldId id="335" r:id="rId10"/>
    <p:sldId id="337" r:id="rId11"/>
    <p:sldId id="338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91" r:id="rId21"/>
    <p:sldId id="392" r:id="rId22"/>
    <p:sldId id="393" r:id="rId23"/>
    <p:sldId id="394" r:id="rId24"/>
    <p:sldId id="336" r:id="rId25"/>
    <p:sldId id="395" r:id="rId26"/>
    <p:sldId id="396" r:id="rId27"/>
    <p:sldId id="397" r:id="rId28"/>
    <p:sldId id="398" r:id="rId29"/>
    <p:sldId id="400" r:id="rId30"/>
    <p:sldId id="399" r:id="rId31"/>
    <p:sldId id="402" r:id="rId32"/>
    <p:sldId id="401" r:id="rId33"/>
    <p:sldId id="403" r:id="rId34"/>
    <p:sldId id="404" r:id="rId35"/>
    <p:sldId id="405" r:id="rId36"/>
    <p:sldId id="406" r:id="rId37"/>
    <p:sldId id="407" r:id="rId38"/>
    <p:sldId id="324" r:id="rId3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Roboto Black" panose="02000000000000000000" pitchFamily="2" charset="0"/>
      <p:bold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54">
          <p15:clr>
            <a:srgbClr val="A4A3A4"/>
          </p15:clr>
        </p15:guide>
        <p15:guide id="2" pos="454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gUGN6ISbZiW8JYuXcbmvE2862U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67681B-256A-4304-AFB2-B3D1981C573F}">
  <a:tblStyle styleId="{5767681B-256A-4304-AFB2-B3D1981C573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02" y="50"/>
      </p:cViewPr>
      <p:guideLst>
        <p:guide orient="horz" pos="454"/>
        <p:guide pos="4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84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8" Type="http://schemas.openxmlformats.org/officeDocument/2006/relationships/slide" Target="slides/slide7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r>
              <a:rPr lang="es-CO" sz="1100"/>
              <a:t>Del siguiente listado de programas técnicos profesionales, ¿cuál(es) de ellos desearías estudiar?, (Marque, se permiten múltiples respuestas).</a:t>
            </a:r>
          </a:p>
          <a:p>
            <a:pPr>
              <a:defRPr sz="1100"/>
            </a:pPr>
            <a:r>
              <a:rPr lang="es-CO" sz="1100"/>
              <a:t>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s-C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Hoja1!$A$1:$A$5</c:f>
              <c:strCache>
                <c:ptCount val="5"/>
                <c:pt idx="0">
                  <c:v>Instalación de redes eléctricas de baja y media tensión</c:v>
                </c:pt>
                <c:pt idx="1">
                  <c:v>Instalación de sistemas de energías renovables</c:v>
                </c:pt>
                <c:pt idx="2">
                  <c:v>Procesamiento y reporte Analítioco de datos </c:v>
                </c:pt>
                <c:pt idx="3">
                  <c:v>Energías renovables</c:v>
                </c:pt>
                <c:pt idx="4">
                  <c:v>otros</c:v>
                </c:pt>
              </c:strCache>
            </c:strRef>
          </c:cat>
          <c:val>
            <c:numRef>
              <c:f>Hoja1!$B$1:$B$5</c:f>
              <c:numCache>
                <c:formatCode>General</c:formatCode>
                <c:ptCount val="5"/>
                <c:pt idx="0">
                  <c:v>122</c:v>
                </c:pt>
                <c:pt idx="1">
                  <c:v>151</c:v>
                </c:pt>
                <c:pt idx="2">
                  <c:v>199</c:v>
                </c:pt>
                <c:pt idx="3">
                  <c:v>155</c:v>
                </c:pt>
                <c:pt idx="4">
                  <c:v>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CA-4288-AE74-52CC29D25D4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15303232"/>
        <c:axId val="1215303712"/>
      </c:barChart>
      <c:catAx>
        <c:axId val="1215303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s-CO"/>
          </a:p>
        </c:txPr>
        <c:crossAx val="1215303712"/>
        <c:crosses val="autoZero"/>
        <c:auto val="1"/>
        <c:lblAlgn val="ctr"/>
        <c:lblOffset val="100"/>
        <c:noMultiLvlLbl val="0"/>
      </c:catAx>
      <c:valAx>
        <c:axId val="1215303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s-CO"/>
          </a:p>
        </c:txPr>
        <c:crossAx val="1215303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(respuestas).xlsx]pregunta3!Tabla dinámica3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pregunta3!$B$2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844-4627-8289-7AD73A08259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844-4627-8289-7AD73A08259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844-4627-8289-7AD73A08259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844-4627-8289-7AD73A08259F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pregunta3!$A$3:$A$7</c:f>
              <c:strCache>
                <c:ptCount val="4"/>
                <c:pt idx="0">
                  <c:v>Continuar estudiando</c:v>
                </c:pt>
                <c:pt idx="1">
                  <c:v>Empezar a trabajar</c:v>
                </c:pt>
                <c:pt idx="2">
                  <c:v>Las dos anteriores</c:v>
                </c:pt>
                <c:pt idx="3">
                  <c:v>No sabe / No contesta</c:v>
                </c:pt>
              </c:strCache>
            </c:strRef>
          </c:cat>
          <c:val>
            <c:numRef>
              <c:f>pregunta3!$B$3:$B$7</c:f>
              <c:numCache>
                <c:formatCode>General</c:formatCode>
                <c:ptCount val="4"/>
                <c:pt idx="0">
                  <c:v>10</c:v>
                </c:pt>
                <c:pt idx="1">
                  <c:v>2</c:v>
                </c:pt>
                <c:pt idx="2">
                  <c:v>26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844-4627-8289-7AD73A08259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(respuestas).xlsx]pregunta4!Tabla dinámica4</c:name>
    <c:fmtId val="-1"/>
  </c:pivotSource>
  <c:chart>
    <c:autoTitleDeleted val="1"/>
    <c:pivotFmts>
      <c:pivotFmt>
        <c:idx val="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pregunta4!$B$2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1E9-4AA8-B6A9-34841DB54BAB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1E9-4AA8-B6A9-34841DB54BAB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1E9-4AA8-B6A9-34841DB54BAB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1E9-4AA8-B6A9-34841DB54BAB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pregunta4!$A$3:$A$7</c:f>
              <c:strCache>
                <c:ptCount val="4"/>
                <c:pt idx="0">
                  <c:v>No sabe / No contesta</c:v>
                </c:pt>
                <c:pt idx="1">
                  <c:v>Profesional</c:v>
                </c:pt>
                <c:pt idx="2">
                  <c:v>Técnico</c:v>
                </c:pt>
                <c:pt idx="3">
                  <c:v>Tecnológico</c:v>
                </c:pt>
              </c:strCache>
            </c:strRef>
          </c:cat>
          <c:val>
            <c:numRef>
              <c:f>pregunta4!$B$3:$B$7</c:f>
              <c:numCache>
                <c:formatCode>General</c:formatCode>
                <c:ptCount val="4"/>
                <c:pt idx="0">
                  <c:v>7</c:v>
                </c:pt>
                <c:pt idx="1">
                  <c:v>26</c:v>
                </c:pt>
                <c:pt idx="2">
                  <c:v>3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1E9-4AA8-B6A9-34841DB54BA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(respuestas).xlsx]pregunta6!Tabla dinámica6</c:name>
    <c:fmtId val="-1"/>
  </c:pivotSource>
  <c:chart>
    <c:autoTitleDeleted val="1"/>
    <c:pivotFmts>
      <c:pivotFmt>
        <c:idx val="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pregunta6!$B$2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A90-49AC-BD2E-7D7237BCFC9F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A90-49AC-BD2E-7D7237BCFC9F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A90-49AC-BD2E-7D7237BCFC9F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pregunta6!$A$3:$A$6</c:f>
              <c:strCache>
                <c:ptCount val="3"/>
                <c:pt idx="0">
                  <c:v>No</c:v>
                </c:pt>
                <c:pt idx="1">
                  <c:v>No estoy seguro</c:v>
                </c:pt>
                <c:pt idx="2">
                  <c:v>Sí</c:v>
                </c:pt>
              </c:strCache>
            </c:strRef>
          </c:cat>
          <c:val>
            <c:numRef>
              <c:f>pregunta6!$B$3:$B$6</c:f>
              <c:numCache>
                <c:formatCode>General</c:formatCode>
                <c:ptCount val="3"/>
                <c:pt idx="0">
                  <c:v>7</c:v>
                </c:pt>
                <c:pt idx="1">
                  <c:v>11</c:v>
                </c:pt>
                <c:pt idx="2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A90-49AC-BD2E-7D7237BCFC9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(respuestas).xlsx]pregunta7!Tabla dinámica7</c:name>
    <c:fmtId val="-1"/>
  </c:pivotSource>
  <c:chart>
    <c:autoTitleDeleted val="1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pregunta7!$B$2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pregunta7!$A$3:$A$20</c:f>
              <c:strCache>
                <c:ptCount val="17"/>
                <c:pt idx="0">
                  <c:v>Biología </c:v>
                </c:pt>
                <c:pt idx="1">
                  <c:v>Cosmetologia </c:v>
                </c:pt>
                <c:pt idx="2">
                  <c:v>Derecho</c:v>
                </c:pt>
                <c:pt idx="3">
                  <c:v>Dermatología </c:v>
                </c:pt>
                <c:pt idx="4">
                  <c:v>Finanzas </c:v>
                </c:pt>
                <c:pt idx="5">
                  <c:v>Idiomas </c:v>
                </c:pt>
                <c:pt idx="6">
                  <c:v>ingeniería en sistemas </c:v>
                </c:pt>
                <c:pt idx="7">
                  <c:v>Ingeniero en sistema</c:v>
                </c:pt>
                <c:pt idx="8">
                  <c:v>Marqueting </c:v>
                </c:pt>
                <c:pt idx="9">
                  <c:v>Mecatrónica </c:v>
                </c:pt>
                <c:pt idx="10">
                  <c:v>Medicina</c:v>
                </c:pt>
                <c:pt idx="11">
                  <c:v>Medicina </c:v>
                </c:pt>
                <c:pt idx="12">
                  <c:v>Medicina general </c:v>
                </c:pt>
                <c:pt idx="13">
                  <c:v>Negocios internacionales, diseño de modas o algo relacionado </c:v>
                </c:pt>
                <c:pt idx="14">
                  <c:v>Puede ser agropecuaria </c:v>
                </c:pt>
                <c:pt idx="15">
                  <c:v>Veterinaria y zootecnia </c:v>
                </c:pt>
                <c:pt idx="16">
                  <c:v>Zootecnia </c:v>
                </c:pt>
              </c:strCache>
            </c:strRef>
          </c:cat>
          <c:val>
            <c:numRef>
              <c:f>pregunta7!$B$3:$B$20</c:f>
              <c:numCache>
                <c:formatCode>General</c:formatCode>
                <c:ptCount val="1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61-48AD-9DB4-51F208FAAC4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85569727"/>
        <c:axId val="85567807"/>
      </c:barChart>
      <c:catAx>
        <c:axId val="8556972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85567807"/>
        <c:crosses val="autoZero"/>
        <c:auto val="1"/>
        <c:lblAlgn val="ctr"/>
        <c:lblOffset val="100"/>
        <c:noMultiLvlLbl val="0"/>
      </c:catAx>
      <c:valAx>
        <c:axId val="85567807"/>
        <c:scaling>
          <c:orientation val="minMax"/>
        </c:scaling>
        <c:delete val="1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5569727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(respuestas).xlsx]pregunta10!Tabla dinámica10</c:name>
    <c:fmtId val="-1"/>
  </c:pivotSource>
  <c:chart>
    <c:autoTitleDeleted val="1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pregunta10!$B$2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pregunta10!$A$3:$A$12</c:f>
              <c:strCache>
                <c:ptCount val="9"/>
                <c:pt idx="0">
                  <c:v>Disponibilidad de tiempo</c:v>
                </c:pt>
                <c:pt idx="1">
                  <c:v>Disponibilidad de tiempo, Falta de información sobre el programa</c:v>
                </c:pt>
                <c:pt idx="2">
                  <c:v>Disponibilidad de tiempo, Falta de interés en el sector energético</c:v>
                </c:pt>
                <c:pt idx="3">
                  <c:v>Falta de información sobre el programa</c:v>
                </c:pt>
                <c:pt idx="4">
                  <c:v>Falta de interés en el sector energético</c:v>
                </c:pt>
                <c:pt idx="5">
                  <c:v>Falta de recursos económicos</c:v>
                </c:pt>
                <c:pt idx="6">
                  <c:v>Falta de recursos económicos, Disponibilidad de tiempo</c:v>
                </c:pt>
                <c:pt idx="7">
                  <c:v>Falta de recursos económicos, Disponibilidad de tiempo, Falta de información sobre el programa</c:v>
                </c:pt>
                <c:pt idx="8">
                  <c:v>Falta de recursos económicos, Falta de información sobre el programa</c:v>
                </c:pt>
              </c:strCache>
            </c:strRef>
          </c:cat>
          <c:val>
            <c:numRef>
              <c:f>pregunta10!$B$3:$B$12</c:f>
              <c:numCache>
                <c:formatCode>General</c:formatCode>
                <c:ptCount val="9"/>
                <c:pt idx="0">
                  <c:v>8</c:v>
                </c:pt>
                <c:pt idx="1">
                  <c:v>2</c:v>
                </c:pt>
                <c:pt idx="2">
                  <c:v>1</c:v>
                </c:pt>
                <c:pt idx="3">
                  <c:v>5</c:v>
                </c:pt>
                <c:pt idx="4">
                  <c:v>4</c:v>
                </c:pt>
                <c:pt idx="5">
                  <c:v>19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B7-4CAF-8C76-E2CE42AF0EB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54211039"/>
        <c:axId val="154210559"/>
      </c:barChart>
      <c:catAx>
        <c:axId val="1542110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54210559"/>
        <c:crosses val="autoZero"/>
        <c:auto val="1"/>
        <c:lblAlgn val="ctr"/>
        <c:lblOffset val="100"/>
        <c:noMultiLvlLbl val="0"/>
      </c:catAx>
      <c:valAx>
        <c:axId val="154210559"/>
        <c:scaling>
          <c:orientation val="minMax"/>
        </c:scaling>
        <c:delete val="1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4211039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(respuestas).xlsx]pregunta11!Tabla dinámica11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pregunta11!$B$2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DD6-421F-BD02-92A018E48470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DD6-421F-BD02-92A018E48470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DD6-421F-BD02-92A018E48470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pregunta11!$A$3:$A$6</c:f>
              <c:strCache>
                <c:ptCount val="3"/>
                <c:pt idx="0">
                  <c:v>A distancia</c:v>
                </c:pt>
                <c:pt idx="1">
                  <c:v>Híbrida</c:v>
                </c:pt>
                <c:pt idx="2">
                  <c:v>Presencial</c:v>
                </c:pt>
              </c:strCache>
            </c:strRef>
          </c:cat>
          <c:val>
            <c:numRef>
              <c:f>pregunta11!$B$3:$B$6</c:f>
              <c:numCache>
                <c:formatCode>General</c:formatCode>
                <c:ptCount val="3"/>
                <c:pt idx="0">
                  <c:v>3</c:v>
                </c:pt>
                <c:pt idx="1">
                  <c:v>3</c:v>
                </c:pt>
                <c:pt idx="2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DD6-421F-BD02-92A018E4847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200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9865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669E4B3-CFB0-8070-651E-8E0FDA97F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F0CF3F12-AFE9-F67B-5132-DD616CAAF6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BBA22CD-71EB-EC88-5DF3-F7B5D086D5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5818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5F4C558-FEBA-8200-49ED-C35D843C2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A108A199-6586-A657-2F51-4C28E7F92E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5EB2E80-EE48-519B-C25E-356CE3BD26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6709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484096A-D2E2-DD22-B4C7-853D12AC5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B7DB1CC-6362-570F-F01B-04874CC431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6E9630B-E4B2-E5B6-DBA6-180728CB57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0721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B6BF86F-8731-5F42-72AE-A41F91E2B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045EF71-AE7F-98CB-8464-5A10D44AE0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6B7B9C34-ECBC-394B-148D-A5343033BE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2611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8A26111-CFF1-97CA-220E-6F4080B77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AFF3EAD-17FF-8CE9-B81B-AF209B902B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21388C1-ADC8-184E-1D8C-15A4BAB273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0955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93B3161-A314-7C69-1213-9C756DD12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2D14D830-26BC-EAA7-993F-1249C1C2D0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FAD28F61-AFF9-5307-484E-07857C7BA6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1959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6FADEE2-A948-9177-D21E-1CEEA996A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099EE39B-9561-C224-0B56-CB4D9D0EC4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BC1A58F4-DBEA-2BA7-D7CA-C35CF149DE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1434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23B2C82-4AFE-5C14-F0D5-FDFD08765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7EA0CCE-6D8F-1F9F-0182-2BB1F277E2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C8DDD632-E5E5-8275-0192-BFCF74DDBC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359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F59043E-9482-A01C-8A2B-0069E2317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57B4422-F067-F49C-7F60-64F9153F0C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CAD8575-EE56-A450-D968-09ABB3606A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460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C85D26B-D7D4-14B5-D7DD-10435EB2E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FA77A46-65E5-4891-6558-DBD7340A83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9206780-14C7-CDFA-92C0-6A7B4A0681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200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779D893-D364-2C82-35D9-3A5223FE2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914CDC4B-1E6F-459D-ED4B-0F10661858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EC98829-0EC7-D1D8-72D9-7FEFAB22E4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3847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0FF8656-BA10-B65C-8949-69C509FC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41D48A0-687A-672F-85ED-B40DFF693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9D1F707D-F788-5AAD-5833-8C1319D91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101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8980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EFD4A1E-E7DE-EC93-4514-A2A472BD8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284E3F3A-7565-A446-55CC-8CE9E03F0D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E929BD9B-DF90-C7C8-0FAF-22157F2412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40643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40EAC3F-83CC-1378-0865-54A4E09E2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0799CCF-A25B-2739-9432-94A7FDE3E4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1350A47-6921-A8F4-E2D5-6762F6D2B9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9947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392BBCC-AAA3-3EE9-00B1-C9A7239F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CCB9743-0013-F451-B550-F32B065A4B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B0934BC-1865-9E1D-6A07-3E2F9D1EBC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6278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C35CF8E-2FAB-C602-1974-3FC5A8A9E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DDD1D4A-8691-D7DF-3724-F46A31373D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B96B147-0331-9BB2-00E5-A667A8A3F7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9087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AE60934-EFAD-7767-7EC5-9F36BB3D7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183DD0C-33A2-39C5-8DCA-E90A397DFC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45634F32-9EAD-D7FC-57D8-40C42A0982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1587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432D3D0F-86FC-B6FB-A498-5046241B2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>
            <a:extLst>
              <a:ext uri="{FF2B5EF4-FFF2-40B4-BE49-F238E27FC236}">
                <a16:creationId xmlns:a16="http://schemas.microsoft.com/office/drawing/2014/main" id="{AF04D8BF-17AF-F7C8-F966-7A005C1E6F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>
            <a:extLst>
              <a:ext uri="{FF2B5EF4-FFF2-40B4-BE49-F238E27FC236}">
                <a16:creationId xmlns:a16="http://schemas.microsoft.com/office/drawing/2014/main" id="{19D6ABC2-5E41-E245-1B9F-F4399314DE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4580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D5DA5FF-DD80-9003-C91B-D2547ADDE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2F78EEF8-1458-9281-D0E5-F95408A286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988AD9E-0E63-C9DE-CEEE-F7DE8B490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4098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89F23D2-D356-DFD6-CB5F-7ED744AB1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2112FD54-DCFE-03C8-5298-C5F9C3C306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EA63F8D-94E2-DABC-E93F-527334564B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028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06F81D7-9C69-8F39-94B4-B9F9AA0C5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090AF5A-46C9-C5CC-61F7-5DA058C900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4041F088-0409-A686-CD13-3606A71F14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53746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B349D9B-5DC3-F235-3716-F1F77CF4A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2EC2507-9495-3221-114A-D57A29EEE7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5170906-54B3-5B62-1473-56BD6491B1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219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F662B958-E660-246A-9B28-04B739D57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C7DE89E9-8401-4809-9EE7-F5072D830C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FE3D54D-B5E9-C311-8B81-219CBF245D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53697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A6D1871-9366-9C21-FF9F-AADD71765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025E2E2D-5664-BD03-E472-592B993F9F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D158D9AB-3105-2F24-EFCD-D574317AC6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03299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4A491BF-1A18-1149-39FA-C5D5CD4B7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56838FB3-00DC-34CD-A5C4-3FFAF399BC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A2DB741-D809-D06E-A3B3-8C910B50B8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0995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A5C19A5-128E-2149-B94E-0A2E0F061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667F14E7-1F0E-6E58-545C-7AEB6DBE16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DE955277-531B-C61E-9D9A-D1C7699D19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52644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366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DA22257-5D6B-31C3-42BA-5E05B1DC2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E54BE74-C87F-179D-5D51-CBB7BED712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3E883397-F427-1881-050B-AF2257FC13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1195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7E39B21-A241-4019-9A4E-D6D61825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A4E5B30E-8A10-BB40-101F-DDD54C884E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AF81B3C-D919-5AC8-5C95-D486254833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038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4871649-162F-9338-9277-353925237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00CA01C0-7554-C578-D257-0179EA3AE1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EAAFB889-3F36-7FFA-21E3-3D6FC54CC2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691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89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365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7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6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7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7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2.docx"/><Relationship Id="rId3" Type="http://schemas.openxmlformats.org/officeDocument/2006/relationships/image" Target="../media/image3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Word_Document1.docx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0" Type="http://schemas.openxmlformats.org/officeDocument/2006/relationships/package" Target="../embeddings/Microsoft_Word_Document3.docx"/><Relationship Id="rId4" Type="http://schemas.openxmlformats.org/officeDocument/2006/relationships/package" Target="../embeddings/Microsoft_Word_Document.docx"/><Relationship Id="rId9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package" Target="../embeddings/Microsoft_Word_Document4.doc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5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blio.ucaldas.edu.co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0244D20B-822E-6E62-B0DA-3EA3D4D0942A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grado 11</a:t>
            </a:r>
            <a:endParaRPr dirty="0"/>
          </a:p>
        </p:txBody>
      </p:sp>
      <p:pic>
        <p:nvPicPr>
          <p:cNvPr id="5" name="Google Shape;238;p19">
            <a:extLst>
              <a:ext uri="{FF2B5EF4-FFF2-40B4-BE49-F238E27FC236}">
                <a16:creationId xmlns:a16="http://schemas.microsoft.com/office/drawing/2014/main" id="{231FDC3E-C9AA-AE88-C342-376DB499A09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875" y="790935"/>
            <a:ext cx="8519925" cy="4179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752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0244D20B-822E-6E62-B0DA-3EA3D4D0942A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grado 8/9</a:t>
            </a:r>
            <a:endParaRPr dirty="0"/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EB05C365-9729-9565-E5F8-D539DEAF14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4560531"/>
              </p:ext>
            </p:extLst>
          </p:nvPr>
        </p:nvGraphicFramePr>
        <p:xfrm>
          <a:off x="235857" y="1200149"/>
          <a:ext cx="8418285" cy="3444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479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82223969-FD6C-C512-73D6-7C04710F1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12C78EBD-F04A-0945-CEB5-84A446329178}"/>
              </a:ext>
            </a:extLst>
          </p:cNvPr>
          <p:cNvSpPr txBox="1"/>
          <p:nvPr/>
        </p:nvSpPr>
        <p:spPr>
          <a:xfrm>
            <a:off x="269934" y="790935"/>
            <a:ext cx="8614255" cy="449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Propósito: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Indagar el interés potencial entre estudiantes de programas técnicos afines (Instalación de Sistemas de Energía Renovable y Redes Eléctricas) de la región, para cursar un nuevo programa de "Tecnología Eléctrica en Generación y Gestión Eficiente de Energías Renovables" ofrecido por la Universidad de Caldas.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Metodología: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 realizó una encuesta online (Google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Forms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dirigida a estudiantes de nivel técnico. Se obtuvieron y analizaron 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42 respuestas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válidas.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Hallazgos Clave:</a:t>
            </a:r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muestra está compuesta mayoritariamente por mujeres (61.9%) y todos los encuestados estudian actualmente en instituciones públicas (100%).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Existe una 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alta intención de continuar estudiando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después de obtener el título técnico (85.7% planea seguir estudiando o combinar estudio y trabajo). El nivel 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Tecnológico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es el preferido (61.9%) para continuar.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Hay un 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interés moderado pero positivo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 el programa específico propuesto: 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57.1% (24 </a:t>
            </a: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manifestó interés en continuar su formación con esta Tecnología. Sin embargo, un significativo 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26.2% (11 </a:t>
            </a: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está "inseguro".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Oportunidad de Empleo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(mencionada sola o combinada en la mayoría de respuestas) es el factor más influyente para inscribirse, seguido por la Calidad Académica/Prestigio.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principal obstáculo percibido es la 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Falta de Recursos Económicos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(mencionado por 19 encuestados), seguido por la Disponibilidad de Tiempo (8 menciones).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Hay una 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preferencia abrumadora por la modalidad Presencial (85.7%)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Casi la mitad (47.6%) no había considerado previamente estudiar tecnología en esta área.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2F1EFA63-F4F6-9F75-F7D4-F212147680C8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t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é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cnicos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72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F3300E08-DB08-7306-38CE-C24F41C35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5158EC2F-E6BC-F6DF-AD31-8738D33976FB}"/>
              </a:ext>
            </a:extLst>
          </p:cNvPr>
          <p:cNvSpPr txBox="1"/>
          <p:nvPr/>
        </p:nvSpPr>
        <p:spPr>
          <a:xfrm>
            <a:off x="756453" y="750727"/>
            <a:ext cx="7328058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400"/>
            </a:pPr>
            <a:r>
              <a:rPr lang="en-US" b="1" dirty="0"/>
              <a:t>¿Tu </a:t>
            </a:r>
            <a:r>
              <a:rPr lang="en-US" b="1" dirty="0" err="1"/>
              <a:t>intención</a:t>
            </a:r>
            <a:r>
              <a:rPr lang="en-US" b="1" dirty="0"/>
              <a:t>, </a:t>
            </a:r>
            <a:r>
              <a:rPr lang="en-US" b="1" dirty="0" err="1"/>
              <a:t>una</a:t>
            </a:r>
            <a:r>
              <a:rPr lang="en-US" b="1" dirty="0"/>
              <a:t> </a:t>
            </a:r>
            <a:r>
              <a:rPr lang="en-US" b="1" dirty="0" err="1"/>
              <a:t>vez</a:t>
            </a:r>
            <a:r>
              <a:rPr lang="en-US" b="1" dirty="0"/>
              <a:t> </a:t>
            </a:r>
            <a:r>
              <a:rPr lang="en-US" b="1" dirty="0" err="1"/>
              <a:t>obtengas</a:t>
            </a:r>
            <a:r>
              <a:rPr lang="en-US" b="1" dirty="0"/>
              <a:t> </a:t>
            </a:r>
            <a:r>
              <a:rPr lang="en-US" b="1" dirty="0" err="1"/>
              <a:t>el</a:t>
            </a:r>
            <a:r>
              <a:rPr lang="en-US" b="1" dirty="0"/>
              <a:t> </a:t>
            </a:r>
            <a:r>
              <a:rPr lang="en-US" b="1" dirty="0" err="1"/>
              <a:t>título</a:t>
            </a:r>
            <a:r>
              <a:rPr lang="en-US" b="1" dirty="0"/>
              <a:t> de </a:t>
            </a:r>
            <a:r>
              <a:rPr lang="en-US" b="1" dirty="0" err="1"/>
              <a:t>técnico</a:t>
            </a:r>
            <a:r>
              <a:rPr lang="en-US" b="1" dirty="0"/>
              <a:t>, es?</a:t>
            </a:r>
            <a:endParaRPr lang="es-CO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ts val="1400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 dos anteriores (Estudiar y Trabajar): 61.9% (26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.), Continuar estudiando: 23.8% (10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.), No sabe / No contesta: 9.5% (4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.), Empezar a trabajar: 4.8% (2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.). </a:t>
            </a:r>
            <a:r>
              <a:rPr lang="es-CO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(Total con intención de estudio: 85.7%)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396CD562-42B2-A29D-5DBC-53C87B4019DD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graphicFrame>
        <p:nvGraphicFramePr>
          <p:cNvPr id="4" name="Gráfico 3" descr="Tipo de gráfico: Anillo. Presencial representa la mayoría de &quot;¿Preferiría estudiar este programa en que modalidad ?&quot;.&#10;&#10;Descripción generada automáticamente">
            <a:extLst>
              <a:ext uri="{FF2B5EF4-FFF2-40B4-BE49-F238E27FC236}">
                <a16:creationId xmlns:a16="http://schemas.microsoft.com/office/drawing/2014/main" id="{AA0F1489-1EA7-6F80-05A3-96D5CE596B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576174"/>
              </p:ext>
            </p:extLst>
          </p:nvPr>
        </p:nvGraphicFramePr>
        <p:xfrm>
          <a:off x="2062594" y="2117156"/>
          <a:ext cx="461391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0250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F413F46-255D-3FD8-63C5-3A37C058B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168AC0A-DDF4-B92C-0637-7BD980F243C0}"/>
              </a:ext>
            </a:extLst>
          </p:cNvPr>
          <p:cNvSpPr txBox="1"/>
          <p:nvPr/>
        </p:nvSpPr>
        <p:spPr>
          <a:xfrm>
            <a:off x="756453" y="750727"/>
            <a:ext cx="7328058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/>
              <a:t>Si </a:t>
            </a:r>
            <a:r>
              <a:rPr lang="en-US" b="1" dirty="0" err="1"/>
              <a:t>tu</a:t>
            </a:r>
            <a:r>
              <a:rPr lang="en-US" b="1" dirty="0"/>
              <a:t> </a:t>
            </a:r>
            <a:r>
              <a:rPr lang="en-US" b="1" dirty="0" err="1"/>
              <a:t>intención</a:t>
            </a:r>
            <a:r>
              <a:rPr lang="en-US" b="1" dirty="0"/>
              <a:t> es </a:t>
            </a:r>
            <a:r>
              <a:rPr lang="en-US" b="1" dirty="0" err="1"/>
              <a:t>seguir</a:t>
            </a:r>
            <a:r>
              <a:rPr lang="en-US" b="1" dirty="0"/>
              <a:t> </a:t>
            </a:r>
            <a:r>
              <a:rPr lang="en-US" b="1" dirty="0" err="1"/>
              <a:t>estudiando</a:t>
            </a:r>
            <a:r>
              <a:rPr lang="en-US" b="1" dirty="0"/>
              <a:t>, ¿</a:t>
            </a:r>
            <a:r>
              <a:rPr lang="en-US" b="1" dirty="0" err="1"/>
              <a:t>qué</a:t>
            </a:r>
            <a:r>
              <a:rPr lang="en-US" b="1" dirty="0"/>
              <a:t> </a:t>
            </a:r>
            <a:r>
              <a:rPr lang="en-US" b="1" dirty="0" err="1"/>
              <a:t>tipo</a:t>
            </a:r>
            <a:r>
              <a:rPr lang="en-US" b="1" dirty="0"/>
              <a:t> de </a:t>
            </a:r>
            <a:r>
              <a:rPr lang="en-US" b="1" dirty="0" err="1"/>
              <a:t>programa</a:t>
            </a:r>
            <a:r>
              <a:rPr lang="en-US" b="1" dirty="0"/>
              <a:t> </a:t>
            </a:r>
            <a:r>
              <a:rPr lang="en-US" b="1" dirty="0" err="1"/>
              <a:t>te</a:t>
            </a:r>
            <a:r>
              <a:rPr lang="en-US" b="1" dirty="0"/>
              <a:t> </a:t>
            </a:r>
            <a:r>
              <a:rPr lang="en-US" b="1" dirty="0" err="1"/>
              <a:t>gustaría</a:t>
            </a:r>
            <a:r>
              <a:rPr lang="en-US" b="1" dirty="0"/>
              <a:t> </a:t>
            </a:r>
            <a:r>
              <a:rPr lang="en-US" b="1" dirty="0" err="1"/>
              <a:t>realizar</a:t>
            </a:r>
            <a:r>
              <a:rPr lang="en-US" b="1" dirty="0"/>
              <a:t>?</a:t>
            </a:r>
            <a:endParaRPr lang="es-CO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Tecnológico: 61.9% (26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.), Profesional: 16.7% (7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.), No sabe / No contesta: 14.3% (6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.), Técnico: 7.1% (3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EC77FE2F-C76E-45B7-0409-49648F615B50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graphicFrame>
        <p:nvGraphicFramePr>
          <p:cNvPr id="2" name="Gráfico 1" descr="Tipo de gráfico: Anillo. Las dos anteriores representa la mayoría de &quot;¿Tu intención, una vez obtengas el título de técnico, es?&quot;.&#10;&#10;Descripción generada automáticamente">
            <a:extLst>
              <a:ext uri="{FF2B5EF4-FFF2-40B4-BE49-F238E27FC236}">
                <a16:creationId xmlns:a16="http://schemas.microsoft.com/office/drawing/2014/main" id="{D45D65A1-8EDD-FBDC-5DBC-8B4EF236E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2996501"/>
              </p:ext>
            </p:extLst>
          </p:nvPr>
        </p:nvGraphicFramePr>
        <p:xfrm>
          <a:off x="2123052" y="1751482"/>
          <a:ext cx="4594860" cy="3044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8490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4A81904-739C-3AEF-0F19-19EAEFE30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0921487-2926-CFB3-CFD6-7D16F0F3D3D5}"/>
              </a:ext>
            </a:extLst>
          </p:cNvPr>
          <p:cNvSpPr txBox="1"/>
          <p:nvPr/>
        </p:nvSpPr>
        <p:spPr>
          <a:xfrm>
            <a:off x="756453" y="750727"/>
            <a:ext cx="7328058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defRPr sz="1800" b="1" i="0" u="none" strike="noStrike" kern="1200" baseline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¿Le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interesaría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continuar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su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formación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en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un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programa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de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Tecnología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Eléctrica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en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Generación y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Gestión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Eficiente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de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Energías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Renovables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?  </a:t>
            </a:r>
          </a:p>
          <a:p>
            <a:pPr lvl="1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Sí: 57.1% (24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</a:t>
            </a:r>
            <a:endParaRPr lang="es-CO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estoy seguro: 26.2% (11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</a:t>
            </a:r>
            <a:endParaRPr lang="es-CO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No: 16.7% (7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</a:t>
            </a:r>
            <a:endParaRPr lang="es-CO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6AC162DB-A897-BA2C-EE6B-5D4AFD13FC39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graphicFrame>
        <p:nvGraphicFramePr>
          <p:cNvPr id="4" name="Gráfico 3" descr="Tipo de gráfico: Anillo. Profesional representa la mayoría de &quot;Si tu intención es seguir estudiando, ¿qué tipo de programa te gustaría realizar?&quot;.&#10;&#10;Descripción generada automáticamente">
            <a:extLst>
              <a:ext uri="{FF2B5EF4-FFF2-40B4-BE49-F238E27FC236}">
                <a16:creationId xmlns:a16="http://schemas.microsoft.com/office/drawing/2014/main" id="{82B4D935-CDE3-2E30-6EC0-BFD46FD070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8869045"/>
              </p:ext>
            </p:extLst>
          </p:nvPr>
        </p:nvGraphicFramePr>
        <p:xfrm>
          <a:off x="1957172" y="1882786"/>
          <a:ext cx="4784419" cy="3125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6456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7EEAF3C3-8ED2-CC12-A85A-40F37F8B3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AA711840-C851-6358-9842-0CFC313BDFC9}"/>
              </a:ext>
            </a:extLst>
          </p:cNvPr>
          <p:cNvSpPr txBox="1"/>
          <p:nvPr/>
        </p:nvSpPr>
        <p:spPr>
          <a:xfrm>
            <a:off x="756453" y="750727"/>
            <a:ext cx="7328058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/>
              <a:t>Si </a:t>
            </a:r>
            <a:r>
              <a:rPr lang="en-US" b="1" dirty="0" err="1"/>
              <a:t>su</a:t>
            </a:r>
            <a:r>
              <a:rPr lang="en-US" b="1" dirty="0"/>
              <a:t> </a:t>
            </a:r>
            <a:r>
              <a:rPr lang="en-US" b="1" dirty="0" err="1"/>
              <a:t>respuesta</a:t>
            </a:r>
            <a:r>
              <a:rPr lang="en-US" b="1" dirty="0"/>
              <a:t> es no, que </a:t>
            </a:r>
            <a:r>
              <a:rPr lang="en-US" b="1" dirty="0" err="1"/>
              <a:t>otra</a:t>
            </a:r>
            <a:r>
              <a:rPr lang="en-US" b="1" dirty="0"/>
              <a:t> </a:t>
            </a:r>
            <a:r>
              <a:rPr lang="en-US" b="1" dirty="0" err="1"/>
              <a:t>carrera</a:t>
            </a:r>
            <a:r>
              <a:rPr lang="en-US" b="1" dirty="0"/>
              <a:t> le </a:t>
            </a:r>
            <a:r>
              <a:rPr lang="en-US" b="1" dirty="0" err="1"/>
              <a:t>gustaria</a:t>
            </a:r>
            <a:r>
              <a:rPr lang="en-US" b="1" dirty="0"/>
              <a:t> </a:t>
            </a:r>
            <a:r>
              <a:rPr lang="en-US" b="1" dirty="0" err="1"/>
              <a:t>estudiar</a:t>
            </a:r>
            <a:r>
              <a:rPr lang="en-US" dirty="0"/>
              <a:t>.</a:t>
            </a:r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 datos proporcionados listan diversas áreas (Biología, Derecho, Finanzas, Ingeniería de Sistemas, Marketing, Medicina, Agropecuaria, etc.), indicando intereses variados fuera del sector energético/eléctrico entre este pequeño grupo.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1DF87DE3-C960-FEBA-C6C8-C6EEC1A12E0F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graphicFrame>
        <p:nvGraphicFramePr>
          <p:cNvPr id="2" name="Gráfico 1" descr="Tipo de gráfico: Barras apiladas. Para &quot;¿Qué obstáculos considera que podrían impedir su inscripción en este programa?: Disponibilidad de tiempo&quot;, &quot;Si tu intención es seguir estudiando, ¿qué tipo de programa te gustaría realizar?&quot;: Profesional y Tecnológico aparecen más a menudo.&#10;&#10;Descripción generada automáticamente">
            <a:extLst>
              <a:ext uri="{FF2B5EF4-FFF2-40B4-BE49-F238E27FC236}">
                <a16:creationId xmlns:a16="http://schemas.microsoft.com/office/drawing/2014/main" id="{46DB098A-E517-11EA-C7FC-8C09200A2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0144099"/>
              </p:ext>
            </p:extLst>
          </p:nvPr>
        </p:nvGraphicFramePr>
        <p:xfrm>
          <a:off x="2075427" y="2012581"/>
          <a:ext cx="4690110" cy="289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157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5C43569-B042-5D91-2EF8-F5477A97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7CBEE7B5-2FDB-3C83-370C-3D50C9E4494E}"/>
              </a:ext>
            </a:extLst>
          </p:cNvPr>
          <p:cNvSpPr txBox="1"/>
          <p:nvPr/>
        </p:nvSpPr>
        <p:spPr>
          <a:xfrm>
            <a:off x="756453" y="750727"/>
            <a:ext cx="7328058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b="1" dirty="0"/>
              <a:t>¿</a:t>
            </a:r>
            <a:r>
              <a:rPr lang="en-US" b="1" dirty="0" err="1"/>
              <a:t>Qué</a:t>
            </a:r>
            <a:r>
              <a:rPr lang="en-US" b="1" dirty="0"/>
              <a:t> </a:t>
            </a:r>
            <a:r>
              <a:rPr lang="en-US" b="1" dirty="0" err="1"/>
              <a:t>obstáculos</a:t>
            </a:r>
            <a:r>
              <a:rPr lang="en-US" b="1" dirty="0"/>
              <a:t> </a:t>
            </a:r>
            <a:r>
              <a:rPr lang="en-US" b="1" dirty="0" err="1"/>
              <a:t>considera</a:t>
            </a:r>
            <a:r>
              <a:rPr lang="en-US" b="1" dirty="0"/>
              <a:t> que </a:t>
            </a:r>
            <a:r>
              <a:rPr lang="en-US" b="1" dirty="0" err="1"/>
              <a:t>podrían</a:t>
            </a:r>
            <a:r>
              <a:rPr lang="en-US" b="1" dirty="0"/>
              <a:t> </a:t>
            </a:r>
            <a:r>
              <a:rPr lang="en-US" b="1" dirty="0" err="1"/>
              <a:t>impedir</a:t>
            </a:r>
            <a:r>
              <a:rPr lang="en-US" b="1" dirty="0"/>
              <a:t> </a:t>
            </a:r>
            <a:r>
              <a:rPr lang="en-US" b="1" dirty="0" err="1"/>
              <a:t>su</a:t>
            </a:r>
            <a:r>
              <a:rPr lang="en-US" b="1" dirty="0"/>
              <a:t> </a:t>
            </a:r>
            <a:r>
              <a:rPr lang="en-US" b="1" dirty="0" err="1"/>
              <a:t>inscripción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este</a:t>
            </a:r>
            <a:r>
              <a:rPr lang="en-US" b="1" dirty="0"/>
              <a:t> </a:t>
            </a:r>
            <a:r>
              <a:rPr lang="en-US" b="1" dirty="0" err="1"/>
              <a:t>programa</a:t>
            </a:r>
            <a:r>
              <a:rPr lang="en-US" b="1" dirty="0"/>
              <a:t>? </a:t>
            </a:r>
            <a:endParaRPr lang="es-CO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(19 menciones solas o en combinación).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Disponibilidad de Tiempo: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(8 menciones solas o en combinación). Falta de Información sobre el programa (5 menciones) y Falta de Interés en el sector energético (4 menciones) son menos frecuentes.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1AE5D2F6-1901-5E11-5250-7F1E3E265D58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graphicFrame>
        <p:nvGraphicFramePr>
          <p:cNvPr id="4" name="Gráfico 3" descr="Tipo de gráfico: Barras apiladas. Para &quot;Si tu intención es seguir estudiando, ¿qué tipo de programa te gustaría realizar?: No sabe / No contesta&quot;, &quot;¿Tu intención, una vez obtengas el título de técnico, es?&quot;: No sabe / No contesta y Empezar a trabajar aparecen más a menudo.&#10;&#10;Descripción generada automáticamente">
            <a:extLst>
              <a:ext uri="{FF2B5EF4-FFF2-40B4-BE49-F238E27FC236}">
                <a16:creationId xmlns:a16="http://schemas.microsoft.com/office/drawing/2014/main" id="{E16F40AB-C15A-6D08-827E-86D6DAF64E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397185"/>
              </p:ext>
            </p:extLst>
          </p:nvPr>
        </p:nvGraphicFramePr>
        <p:xfrm>
          <a:off x="2207895" y="1749837"/>
          <a:ext cx="4728210" cy="3249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0530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CCAF877-974D-7FEE-049E-902A9BC35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23F329FF-37D6-F047-6EA2-2897AAED30DC}"/>
              </a:ext>
            </a:extLst>
          </p:cNvPr>
          <p:cNvSpPr txBox="1"/>
          <p:nvPr/>
        </p:nvSpPr>
        <p:spPr>
          <a:xfrm>
            <a:off x="756453" y="750727"/>
            <a:ext cx="7328058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b="1" dirty="0">
                <a:solidFill>
                  <a:schemeClr val="tx1"/>
                </a:solidFill>
              </a:rPr>
              <a:t>¿</a:t>
            </a:r>
            <a:r>
              <a:rPr lang="en-US" b="1" dirty="0" err="1">
                <a:solidFill>
                  <a:schemeClr val="tx1"/>
                </a:solidFill>
              </a:rPr>
              <a:t>Preferiría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estudiar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este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programa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en</a:t>
            </a:r>
            <a:r>
              <a:rPr lang="en-US" b="1" dirty="0">
                <a:solidFill>
                  <a:schemeClr val="tx1"/>
                </a:solidFill>
              </a:rPr>
              <a:t> que </a:t>
            </a:r>
            <a:r>
              <a:rPr lang="en-US" b="1" dirty="0" err="1">
                <a:solidFill>
                  <a:schemeClr val="tx1"/>
                </a:solidFill>
              </a:rPr>
              <a:t>modalidad</a:t>
            </a:r>
            <a:r>
              <a:rPr lang="en-US" b="1" dirty="0">
                <a:solidFill>
                  <a:schemeClr val="tx1"/>
                </a:solidFill>
              </a:rPr>
              <a:t> ?</a:t>
            </a:r>
            <a:endParaRPr lang="es-CO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Presencial: 85.7%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(36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</a:t>
            </a:r>
          </a:p>
          <a:p>
            <a:pPr lvl="0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distancia: 7.1% (3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</a:t>
            </a:r>
          </a:p>
          <a:p>
            <a:pPr lvl="0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Híbrida: 7.1% (3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D6F0988C-AA68-2547-36D3-CFAE60F3BB82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graphicFrame>
        <p:nvGraphicFramePr>
          <p:cNvPr id="2" name="Gráfico 1" descr="Tipo de gráfico: Anillo. Para &quot;¿Tu intención, una vez obtengas el título de técnico, es?: Continuar estudiando&quot;, Femenino representa la mayoría de &quot;Indique por favor su género&quot;.&#10;&#10;Descripción generada automáticamente">
            <a:extLst>
              <a:ext uri="{FF2B5EF4-FFF2-40B4-BE49-F238E27FC236}">
                <a16:creationId xmlns:a16="http://schemas.microsoft.com/office/drawing/2014/main" id="{76099B6E-7F72-3C74-DFD6-44D8DF4670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8280652"/>
              </p:ext>
            </p:extLst>
          </p:nvPr>
        </p:nvGraphicFramePr>
        <p:xfrm>
          <a:off x="2065020" y="1768789"/>
          <a:ext cx="5013960" cy="3036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1416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0E41622-34F5-0F0E-117F-F65959568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11808F1-B624-38AE-0E9F-6A12CDB756D3}"/>
              </a:ext>
            </a:extLst>
          </p:cNvPr>
          <p:cNvSpPr txBox="1"/>
          <p:nvPr/>
        </p:nvSpPr>
        <p:spPr>
          <a:xfrm>
            <a:off x="756453" y="750727"/>
            <a:ext cx="7328058" cy="415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Conclusiones</a:t>
            </a:r>
          </a:p>
          <a:p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CO" b="1" dirty="0"/>
              <a:t>Población Objetivo:</a:t>
            </a:r>
            <a:r>
              <a:rPr lang="es-CO" dirty="0"/>
              <a:t> Estudiantes Grado 11, Grados 8-9, y Técnicos afines (N=729, 613, 42 respectivamente).</a:t>
            </a:r>
          </a:p>
          <a:p>
            <a:r>
              <a:rPr lang="es-CO" b="1" dirty="0"/>
              <a:t>Alta Intención de Continuar Estudios:</a:t>
            </a:r>
            <a:r>
              <a:rPr lang="es-CO" dirty="0"/>
              <a:t> Mayoría planea seguir a educación superior (preferencia por nivel Tecnológico entre técnicos - 61.9%).</a:t>
            </a:r>
          </a:p>
          <a:p>
            <a:r>
              <a:rPr lang="es-CO" b="1" dirty="0"/>
              <a:t>Interés en el Programa:</a:t>
            </a:r>
            <a:endParaRPr lang="es-CO" dirty="0"/>
          </a:p>
          <a:p>
            <a:pPr lvl="1"/>
            <a:r>
              <a:rPr lang="es-CO" dirty="0"/>
              <a:t>Grado 11 y 8-9: Interés de 343 personas moderado del general de personas encuestadas, pero visible, motivado por futuro y sostenibilidad.</a:t>
            </a:r>
          </a:p>
          <a:p>
            <a:pPr lvl="1"/>
            <a:r>
              <a:rPr lang="es-CO" dirty="0"/>
              <a:t>Técnicos: </a:t>
            </a:r>
            <a:r>
              <a:rPr lang="es-CO" b="1" dirty="0"/>
              <a:t>57.1% (N=24) interesados</a:t>
            </a:r>
            <a:r>
              <a:rPr lang="es-CO" dirty="0"/>
              <a:t> en continuar con esta Tecnología.</a:t>
            </a:r>
          </a:p>
          <a:p>
            <a:r>
              <a:rPr lang="es-CO" b="1" dirty="0"/>
              <a:t>Factores Clave:</a:t>
            </a:r>
            <a:r>
              <a:rPr lang="es-CO" dirty="0"/>
              <a:t> Oportunidad de Empleo y Calidad/Prestigio </a:t>
            </a:r>
            <a:r>
              <a:rPr lang="es-CO" dirty="0" err="1"/>
              <a:t>UCaldas</a:t>
            </a:r>
            <a:r>
              <a:rPr lang="es-CO" dirty="0"/>
              <a:t>.</a:t>
            </a:r>
          </a:p>
          <a:p>
            <a:r>
              <a:rPr lang="es-CO" b="1" dirty="0"/>
              <a:t>Retos Identificados:</a:t>
            </a:r>
            <a:endParaRPr lang="es-CO" dirty="0"/>
          </a:p>
          <a:p>
            <a:pPr lvl="1"/>
            <a:r>
              <a:rPr lang="es-CO" b="1" dirty="0"/>
              <a:t>Segmento "Inseguro" (26.2% Técnicos):</a:t>
            </a:r>
            <a:r>
              <a:rPr lang="es-CO" dirty="0"/>
              <a:t> Requiere estrategias de información y motivación focalizadas.</a:t>
            </a:r>
          </a:p>
          <a:p>
            <a:pPr lvl="1"/>
            <a:r>
              <a:rPr lang="es-CO" b="1" dirty="0"/>
              <a:t>Preferencia Presencial (85.7% Técnicos):</a:t>
            </a:r>
            <a:r>
              <a:rPr lang="es-CO" dirty="0"/>
              <a:t> Justifica la modalidad principal, mientras la distancia amplía acceso a otros públicos.</a:t>
            </a:r>
          </a:p>
          <a:p>
            <a:pPr lvl="1"/>
            <a:r>
              <a:rPr lang="es-CO" b="1" dirty="0"/>
              <a:t>Barrera Económica:</a:t>
            </a:r>
            <a:r>
              <a:rPr lang="es-CO" dirty="0"/>
              <a:t> Principal obstáculo percibido.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A2DD8420-29DD-8127-4A05-4999EC34BABA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135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60;p2">
            <a:extLst>
              <a:ext uri="{FF2B5EF4-FFF2-40B4-BE49-F238E27FC236}">
                <a16:creationId xmlns:a16="http://schemas.microsoft.com/office/drawing/2014/main" id="{09D1497B-0F81-C14E-2523-DD30934E62FE}"/>
              </a:ext>
            </a:extLst>
          </p:cNvPr>
          <p:cNvSpPr txBox="1"/>
          <p:nvPr/>
        </p:nvSpPr>
        <p:spPr>
          <a:xfrm>
            <a:off x="1226249" y="522351"/>
            <a:ext cx="66915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Propuesta programa</a:t>
            </a:r>
            <a:endParaRPr dirty="0"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TECNOLOGÍA ELÉCTRICA EN GENERACIÓN Y GESTIÓN EFICIENTE DE ENERGÍAS RENOVABLES</a:t>
            </a:r>
            <a:endParaRPr lang="es-CO" sz="25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" name="Google Shape;61;p2">
            <a:extLst>
              <a:ext uri="{FF2B5EF4-FFF2-40B4-BE49-F238E27FC236}">
                <a16:creationId xmlns:a16="http://schemas.microsoft.com/office/drawing/2014/main" id="{DE55CF09-6D7A-3110-1CAC-70EDF5F0D0CA}"/>
              </a:ext>
            </a:extLst>
          </p:cNvPr>
          <p:cNvSpPr txBox="1"/>
          <p:nvPr/>
        </p:nvSpPr>
        <p:spPr>
          <a:xfrm>
            <a:off x="2918173" y="2245869"/>
            <a:ext cx="330765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Decreto 1330 de 2019 MEN.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Resolución 002265 de 2023 MEN.</a:t>
            </a:r>
            <a:endParaRPr sz="13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62;p2">
            <a:extLst>
              <a:ext uri="{FF2B5EF4-FFF2-40B4-BE49-F238E27FC236}">
                <a16:creationId xmlns:a16="http://schemas.microsoft.com/office/drawing/2014/main" id="{30FDD865-9671-D871-F741-4953D38578AA}"/>
              </a:ext>
            </a:extLst>
          </p:cNvPr>
          <p:cNvSpPr txBox="1"/>
          <p:nvPr/>
        </p:nvSpPr>
        <p:spPr>
          <a:xfrm>
            <a:off x="2286748" y="3451449"/>
            <a:ext cx="4570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FACULTAD DE CIENCIAS EXACTAS Y NATURALES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UNIVERSIDAD DE CALDAS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Noviembre</a:t>
            </a:r>
            <a:r>
              <a:rPr lang="es-ES" sz="1600" b="1" i="0" u="none" strike="noStrike" cap="none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, 2023</a:t>
            </a:r>
            <a:endParaRPr sz="1800" b="1" i="0" u="none" strike="noStrike" cap="none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1E1D91B1-8BC4-14AE-54F9-EBCE8D41B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1581382-4A11-8DAD-6017-2F0EB41A4410}"/>
              </a:ext>
            </a:extLst>
          </p:cNvPr>
          <p:cNvSpPr txBox="1"/>
          <p:nvPr/>
        </p:nvSpPr>
        <p:spPr>
          <a:xfrm>
            <a:off x="729460" y="959926"/>
            <a:ext cx="5127947" cy="424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 Futuro Profesional con Alta Demanda</a:t>
            </a:r>
          </a:p>
          <a:p>
            <a:endParaRPr lang="es-CO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CO" b="1" dirty="0"/>
              <a:t>Crecimiento del Sector:</a:t>
            </a:r>
            <a:r>
              <a:rPr lang="es-CO" dirty="0"/>
              <a:t> El empleo global en ERNC supera los 11.5 millones (IRENA) y sigue en aumento.</a:t>
            </a:r>
          </a:p>
          <a:p>
            <a:r>
              <a:rPr lang="es-CO" b="1" dirty="0"/>
              <a:t>Demanda Nacional Evidente:</a:t>
            </a:r>
            <a:r>
              <a:rPr lang="es-CO" dirty="0"/>
              <a:t> Búsquedas en portales (</a:t>
            </a:r>
            <a:r>
              <a:rPr lang="es-CO" dirty="0" err="1"/>
              <a:t>Indeed</a:t>
            </a:r>
            <a:r>
              <a:rPr lang="es-CO" dirty="0"/>
              <a:t>, </a:t>
            </a:r>
            <a:r>
              <a:rPr lang="es-CO" dirty="0" err="1"/>
              <a:t>Elempleo</a:t>
            </a:r>
            <a:r>
              <a:rPr lang="es-CO" dirty="0"/>
              <a:t>, </a:t>
            </a:r>
            <a:r>
              <a:rPr lang="es-CO" dirty="0" err="1"/>
              <a:t>Computrabajo</a:t>
            </a:r>
            <a:r>
              <a:rPr lang="es-CO" dirty="0"/>
              <a:t>) muestran vacantes activas para:</a:t>
            </a:r>
          </a:p>
          <a:p>
            <a:pPr lvl="1"/>
            <a:r>
              <a:rPr lang="es-CO" dirty="0"/>
              <a:t>Técnicos de Instalación y Mantenimiento (Solar, Eólica).</a:t>
            </a:r>
          </a:p>
          <a:p>
            <a:pPr lvl="1"/>
            <a:r>
              <a:rPr lang="es-CO" dirty="0"/>
              <a:t>Ayudantes y Coordinadores de Proyectos ERNC.</a:t>
            </a:r>
          </a:p>
          <a:p>
            <a:pPr lvl="1"/>
            <a:r>
              <a:rPr lang="es-CO" dirty="0"/>
              <a:t>Roles en Monitoreo Ambiental, Servicio Técnico, Instrumentación.</a:t>
            </a:r>
          </a:p>
          <a:p>
            <a:r>
              <a:rPr lang="es-CO" b="1" dirty="0"/>
              <a:t>Brecha de Talento:</a:t>
            </a:r>
            <a:r>
              <a:rPr lang="es-CO" dirty="0"/>
              <a:t> Escasez reconocida de </a:t>
            </a:r>
            <a:r>
              <a:rPr lang="es-CO" b="1" dirty="0"/>
              <a:t>Tecnólogos</a:t>
            </a:r>
            <a:r>
              <a:rPr lang="es-CO" dirty="0"/>
              <a:t> especializados (vs. Ingenieros o técnicos básicos).</a:t>
            </a:r>
          </a:p>
          <a:p>
            <a:r>
              <a:rPr lang="es-CO" b="1" dirty="0"/>
              <a:t>Pertinencia del Título:</a:t>
            </a:r>
            <a:r>
              <a:rPr lang="es-CO" dirty="0"/>
              <a:t> El perfil del egresado responde directamente a estas necesidades del mercado.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55568BD9-760C-2505-F72B-A6732AD27248}"/>
              </a:ext>
            </a:extLst>
          </p:cNvPr>
          <p:cNvSpPr txBox="1"/>
          <p:nvPr/>
        </p:nvSpPr>
        <p:spPr>
          <a:xfrm>
            <a:off x="184154" y="310137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-CO" sz="27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Tendencia del Mercado Laboral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BCA1A8-D6E0-F30B-12B5-7E970F722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346" y="1744427"/>
            <a:ext cx="2984247" cy="293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0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6F1A1952-B773-E054-E37A-F995A2509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ABD3FE9A-BFD0-E56A-8AC3-A1D767DE7689}"/>
              </a:ext>
            </a:extLst>
          </p:cNvPr>
          <p:cNvSpPr txBox="1"/>
          <p:nvPr/>
        </p:nvSpPr>
        <p:spPr>
          <a:xfrm>
            <a:off x="386669" y="373018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216;p16">
            <a:extLst>
              <a:ext uri="{FF2B5EF4-FFF2-40B4-BE49-F238E27FC236}">
                <a16:creationId xmlns:a16="http://schemas.microsoft.com/office/drawing/2014/main" id="{EC79B8F3-646D-50B3-0E5B-54EEF32B05F7}"/>
              </a:ext>
            </a:extLst>
          </p:cNvPr>
          <p:cNvSpPr txBox="1"/>
          <p:nvPr/>
        </p:nvSpPr>
        <p:spPr>
          <a:xfrm>
            <a:off x="4572000" y="668638"/>
            <a:ext cx="3943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0" i="0" u="none" strike="noStrike" cap="none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PERFIL ASPIRANTE</a:t>
            </a:r>
            <a:endParaRPr sz="2500" b="0" i="0" u="none" strike="noStrike" cap="none" dirty="0">
              <a:solidFill>
                <a:srgbClr val="00206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" name="Google Shape;215;p16">
            <a:extLst>
              <a:ext uri="{FF2B5EF4-FFF2-40B4-BE49-F238E27FC236}">
                <a16:creationId xmlns:a16="http://schemas.microsoft.com/office/drawing/2014/main" id="{1A81281F-73CC-D10D-B120-E232F9B579CA}"/>
              </a:ext>
            </a:extLst>
          </p:cNvPr>
          <p:cNvSpPr txBox="1"/>
          <p:nvPr/>
        </p:nvSpPr>
        <p:spPr>
          <a:xfrm>
            <a:off x="4518060" y="1145317"/>
            <a:ext cx="429570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s-CO" sz="1200" dirty="0"/>
              <a:t>El programa está dirigido a personas con interés en las energías renovables y el sector eléctrico. Se espera que el aspirante ideal cuente con: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Interés por las energías renovables</a:t>
            </a:r>
            <a:r>
              <a:rPr lang="es-CO" sz="1200" dirty="0"/>
              <a:t> y el desarrollo sostenible.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Habilidades técnicas y lógicas</a:t>
            </a:r>
            <a:r>
              <a:rPr lang="es-CO" sz="1200" dirty="0"/>
              <a:t> básicas en electricidad y tecnología.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Autonomía en el aprendizaje</a:t>
            </a:r>
            <a:r>
              <a:rPr lang="es-CO" sz="1200" dirty="0"/>
              <a:t>, especialmente para la modalidad a distancia.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Adaptabilidad</a:t>
            </a:r>
            <a:r>
              <a:rPr lang="es-CO" sz="1200" dirty="0"/>
              <a:t> a entornos tecnológicos y diversas formas de estudio.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Compromiso con la eficiencia energética</a:t>
            </a:r>
            <a:r>
              <a:rPr lang="es-CO" sz="1200" dirty="0"/>
              <a:t> y el cuidado del medio ambiente.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Capacidad de trabajo en equipo</a:t>
            </a:r>
            <a:r>
              <a:rPr lang="es-CO" sz="1200" dirty="0"/>
              <a:t> y colaboración en proyectos.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Conciencia social y ambiental</a:t>
            </a:r>
            <a:r>
              <a:rPr lang="es-CO" sz="1200" dirty="0"/>
              <a:t> relacionada con el uso de energías limpias.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Acceso a herramientas tecnológicas</a:t>
            </a:r>
            <a:r>
              <a:rPr lang="es-CO" sz="1200" dirty="0"/>
              <a:t>, especialmente si estudia a distancia.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46" name="Picture 2" descr="Las energías renovables como una alternativa para bajar costos y cuidar el  medio ambiente">
            <a:extLst>
              <a:ext uri="{FF2B5EF4-FFF2-40B4-BE49-F238E27FC236}">
                <a16:creationId xmlns:a16="http://schemas.microsoft.com/office/drawing/2014/main" id="{C2A72929-D1C1-0A59-C8C2-6612F388B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71" y="1700582"/>
            <a:ext cx="3919285" cy="220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127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0E13A0F-28F0-06F6-C4A8-60CC12F3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66E26274-0DB2-CE45-6DDA-D609D6F3FB4E}"/>
              </a:ext>
            </a:extLst>
          </p:cNvPr>
          <p:cNvSpPr txBox="1"/>
          <p:nvPr/>
        </p:nvSpPr>
        <p:spPr>
          <a:xfrm>
            <a:off x="386669" y="373018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216;p16">
            <a:extLst>
              <a:ext uri="{FF2B5EF4-FFF2-40B4-BE49-F238E27FC236}">
                <a16:creationId xmlns:a16="http://schemas.microsoft.com/office/drawing/2014/main" id="{0B924D12-8E6F-89F4-2B5F-E445B12B3C5F}"/>
              </a:ext>
            </a:extLst>
          </p:cNvPr>
          <p:cNvSpPr txBox="1"/>
          <p:nvPr/>
        </p:nvSpPr>
        <p:spPr>
          <a:xfrm>
            <a:off x="4572000" y="668638"/>
            <a:ext cx="3943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0" i="0" u="none" strike="noStrike" cap="none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PERFIL </a:t>
            </a:r>
            <a:r>
              <a:rPr lang="en-US" sz="2500" b="0" i="0" u="none" strike="noStrike" cap="none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EGRESADOS </a:t>
            </a:r>
            <a:endParaRPr lang="es-ES" sz="2500" b="0" i="0" u="none" strike="noStrike" cap="none" dirty="0">
              <a:solidFill>
                <a:srgbClr val="00206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" name="Google Shape;215;p16">
            <a:extLst>
              <a:ext uri="{FF2B5EF4-FFF2-40B4-BE49-F238E27FC236}">
                <a16:creationId xmlns:a16="http://schemas.microsoft.com/office/drawing/2014/main" id="{D63B1B9D-4D77-9C04-DE2A-89C0DD7D972A}"/>
              </a:ext>
            </a:extLst>
          </p:cNvPr>
          <p:cNvSpPr txBox="1"/>
          <p:nvPr/>
        </p:nvSpPr>
        <p:spPr>
          <a:xfrm>
            <a:off x="4518060" y="1145317"/>
            <a:ext cx="42957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s-CO" sz="1200" dirty="0"/>
              <a:t>El egresado del programa Tecnología eléctrica en Generación y Gestión Eficiente de Energías Renovables será un tecnólogo con habilidades especializadas en el diseño, instalación y gestión eficiente de sistemas de energías renovables. Poseerá conocimientos sólidos en fundamentos de protección y seguridad eléctrica, así como experiencia práctica en la implementación de proyectos de energías renovables. Además, estará capacitado para contribuir a la gestión de proyectos en el ámbito de las energías renovables, brindando un enfoque integral que abarque aspectos técnicos y eficiencia energética. El egresado será versátil y adaptable, capaz de trabajar en diversos entornos y colaborar en la transición hacia una matriz energética más sostenible.</a:t>
            </a:r>
            <a:endParaRPr lang="es-CO" sz="12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46" name="Picture 2" descr="Las energías renovables como una alternativa para bajar costos y cuidar el  medio ambiente">
            <a:extLst>
              <a:ext uri="{FF2B5EF4-FFF2-40B4-BE49-F238E27FC236}">
                <a16:creationId xmlns:a16="http://schemas.microsoft.com/office/drawing/2014/main" id="{A5926CFF-4378-0E11-6D4D-018953382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71" y="1700582"/>
            <a:ext cx="3919285" cy="220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575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E6D7920-E4B8-95CA-507A-45A553083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B99F61B-9103-3280-FB9A-C39D7FFC8AB3}"/>
              </a:ext>
            </a:extLst>
          </p:cNvPr>
          <p:cNvSpPr txBox="1"/>
          <p:nvPr/>
        </p:nvSpPr>
        <p:spPr>
          <a:xfrm>
            <a:off x="386669" y="373018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DAE6D1-3D1E-3523-657A-8FF5CF9C3580}"/>
              </a:ext>
            </a:extLst>
          </p:cNvPr>
          <p:cNvSpPr txBox="1"/>
          <p:nvPr/>
        </p:nvSpPr>
        <p:spPr>
          <a:xfrm>
            <a:off x="4624300" y="2874248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RA4. 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Aplicar los principios de seguridad eléctrica y normativas para garantizar prácticas seguras en proyectos de energías renovables.</a:t>
            </a:r>
            <a:endParaRPr lang="es-CO" dirty="0"/>
          </a:p>
        </p:txBody>
      </p:sp>
      <p:sp>
        <p:nvSpPr>
          <p:cNvPr id="4" name="Google Shape;68;p3">
            <a:extLst>
              <a:ext uri="{FF2B5EF4-FFF2-40B4-BE49-F238E27FC236}">
                <a16:creationId xmlns:a16="http://schemas.microsoft.com/office/drawing/2014/main" id="{928D2CFE-9D49-3FEE-BAC0-EE0B5C109255}"/>
              </a:ext>
            </a:extLst>
          </p:cNvPr>
          <p:cNvSpPr txBox="1"/>
          <p:nvPr/>
        </p:nvSpPr>
        <p:spPr>
          <a:xfrm>
            <a:off x="3195976" y="761560"/>
            <a:ext cx="353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Resultados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de </a:t>
            </a: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aprendizaje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05164E-4F36-2AD2-79BE-6AE028DB5E69}"/>
              </a:ext>
            </a:extLst>
          </p:cNvPr>
          <p:cNvSpPr txBox="1"/>
          <p:nvPr/>
        </p:nvSpPr>
        <p:spPr>
          <a:xfrm>
            <a:off x="177144" y="1289947"/>
            <a:ext cx="4572000" cy="819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">
              <a:lnSpc>
                <a:spcPct val="115000"/>
              </a:lnSpc>
            </a:pPr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RA1. 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Diseñar sistemas de generación de energía renovable, demostrando habilidades en el cálculo de capacidades, selección de tecnologías y consideraciones ambientales.</a:t>
            </a:r>
            <a:endParaRPr lang="es-CO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1EE3810-38A1-06B3-5235-2D86EBC45B1D}"/>
              </a:ext>
            </a:extLst>
          </p:cNvPr>
          <p:cNvSpPr txBox="1"/>
          <p:nvPr/>
        </p:nvSpPr>
        <p:spPr>
          <a:xfrm>
            <a:off x="4624300" y="1605224"/>
            <a:ext cx="4489332" cy="1067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">
              <a:lnSpc>
                <a:spcPct val="115000"/>
              </a:lnSpc>
            </a:pPr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RA2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Capacidades para integrar sistemas de energías renovables a la red eléctrica, cumpliendo con los estándares y normativas correspondientes, y gestionando eficientemente la conexión. </a:t>
            </a:r>
            <a:endParaRPr lang="es-CO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9C07302-6613-014D-D102-8A0124D9DC24}"/>
              </a:ext>
            </a:extLst>
          </p:cNvPr>
          <p:cNvSpPr txBox="1"/>
          <p:nvPr/>
        </p:nvSpPr>
        <p:spPr>
          <a:xfrm>
            <a:off x="177144" y="2398556"/>
            <a:ext cx="4447156" cy="1067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">
              <a:lnSpc>
                <a:spcPct val="115000"/>
              </a:lnSpc>
            </a:pPr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RA3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Demostrar la capacidad de gestionar eficientemente la energía generada por sistemas renovables, aplicando estrategias para optimizar el rendimiento y minimizar pérdidas.</a:t>
            </a:r>
            <a:endParaRPr lang="es-CO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F3F02B9-9CBB-3299-8BD7-2ABCD795F06F}"/>
              </a:ext>
            </a:extLst>
          </p:cNvPr>
          <p:cNvSpPr txBox="1"/>
          <p:nvPr/>
        </p:nvSpPr>
        <p:spPr>
          <a:xfrm>
            <a:off x="158586" y="3667580"/>
            <a:ext cx="4507891" cy="819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" algn="just">
              <a:lnSpc>
                <a:spcPct val="115000"/>
              </a:lnSpc>
            </a:pPr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RA5.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Evaluar la eficiencia energética en sistemas eléctricos, implementando prácticas que reduzcan el consumo y promuevan la sostenibilidad.</a:t>
            </a:r>
            <a:endParaRPr lang="es-CO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7C5E15A-A543-55DA-7E7D-91A1C935B80D}"/>
              </a:ext>
            </a:extLst>
          </p:cNvPr>
          <p:cNvSpPr txBox="1"/>
          <p:nvPr/>
        </p:nvSpPr>
        <p:spPr>
          <a:xfrm>
            <a:off x="4624300" y="3814271"/>
            <a:ext cx="4263263" cy="1067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" algn="just">
              <a:lnSpc>
                <a:spcPct val="115000"/>
              </a:lnSpc>
            </a:pPr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RA6. 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Desarrollar habilidades de gestión de proyectos, desde la planificación hasta la implementación, considerando aspectos técnicos, económicos y medioambientales.</a:t>
            </a:r>
            <a:endParaRPr lang="es-CO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94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E61F42-72EF-EAF1-D836-2D44C6AE5908}"/>
              </a:ext>
            </a:extLst>
          </p:cNvPr>
          <p:cNvSpPr txBox="1"/>
          <p:nvPr/>
        </p:nvSpPr>
        <p:spPr>
          <a:xfrm>
            <a:off x="167379" y="56364"/>
            <a:ext cx="790417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CO" sz="18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Organización de las actividades académicas de los programas</a:t>
            </a:r>
            <a:endParaRPr lang="es-CO" sz="1800" dirty="0">
              <a:highlight>
                <a:srgbClr val="FFFF00"/>
              </a:highlight>
            </a:endParaRPr>
          </a:p>
          <a:p>
            <a:endParaRPr lang="es-CO" sz="1800" dirty="0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56275C33-835A-D22A-44A7-F42BBF1353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653638"/>
              </p:ext>
            </p:extLst>
          </p:nvPr>
        </p:nvGraphicFramePr>
        <p:xfrm>
          <a:off x="222967" y="662492"/>
          <a:ext cx="5940425" cy="181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940848" imgH="1817362" progId="Word.Document.12">
                  <p:embed/>
                </p:oleObj>
              </mc:Choice>
              <mc:Fallback>
                <p:oleObj name="Document" r:id="rId4" imgW="5940848" imgH="18173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967" y="662492"/>
                        <a:ext cx="5940425" cy="181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4A0193DF-2E28-CD06-B268-D351ADCC5F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130388"/>
              </p:ext>
            </p:extLst>
          </p:nvPr>
        </p:nvGraphicFramePr>
        <p:xfrm>
          <a:off x="4597922" y="677689"/>
          <a:ext cx="5940425" cy="181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5940848" imgH="1817362" progId="Word.Document.12">
                  <p:embed/>
                </p:oleObj>
              </mc:Choice>
              <mc:Fallback>
                <p:oleObj name="Document" r:id="rId6" imgW="5940848" imgH="18173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7922" y="677689"/>
                        <a:ext cx="5940425" cy="181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44526EAD-A7AE-CCD8-6AD1-536E4FF169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081853"/>
              </p:ext>
            </p:extLst>
          </p:nvPr>
        </p:nvGraphicFramePr>
        <p:xfrm>
          <a:off x="222967" y="2725397"/>
          <a:ext cx="5940425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5940848" imgH="1911096" progId="Word.Document.12">
                  <p:embed/>
                </p:oleObj>
              </mc:Choice>
              <mc:Fallback>
                <p:oleObj name="Document" r:id="rId8" imgW="5940848" imgH="191109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967" y="2725397"/>
                        <a:ext cx="5940425" cy="191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24F2DDB9-333E-C2C8-38AE-D44010184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70888"/>
              </p:ext>
            </p:extLst>
          </p:nvPr>
        </p:nvGraphicFramePr>
        <p:xfrm>
          <a:off x="4632470" y="2728372"/>
          <a:ext cx="5940425" cy="180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0" imgW="5940848" imgH="1807988" progId="Word.Document.12">
                  <p:embed/>
                </p:oleObj>
              </mc:Choice>
              <mc:Fallback>
                <p:oleObj name="Document" r:id="rId10" imgW="5940848" imgH="18079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32470" y="2728372"/>
                        <a:ext cx="5940425" cy="1808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105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E6BF68A-67E4-C184-47F1-CE6B92430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3EFAEC37-6590-1C0F-C486-9DED7CDEFD9C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E689260-B878-34D6-4142-45A49CC31AC8}"/>
              </a:ext>
            </a:extLst>
          </p:cNvPr>
          <p:cNvSpPr txBox="1"/>
          <p:nvPr/>
        </p:nvSpPr>
        <p:spPr>
          <a:xfrm>
            <a:off x="167379" y="56364"/>
            <a:ext cx="790417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CO" sz="18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Organización de las actividades académicas de los programas</a:t>
            </a:r>
            <a:endParaRPr lang="es-CO" sz="1800" dirty="0">
              <a:highlight>
                <a:srgbClr val="FFFF00"/>
              </a:highlight>
            </a:endParaRPr>
          </a:p>
          <a:p>
            <a:endParaRPr lang="es-CO" sz="1800" dirty="0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C52EC7E8-2122-03F2-75F8-DD4ED8B2A0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2516710"/>
              </p:ext>
            </p:extLst>
          </p:nvPr>
        </p:nvGraphicFramePr>
        <p:xfrm>
          <a:off x="683924" y="1100190"/>
          <a:ext cx="5940425" cy="165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940848" imgH="1655490" progId="Word.Document.12">
                  <p:embed/>
                </p:oleObj>
              </mc:Choice>
              <mc:Fallback>
                <p:oleObj name="Document" r:id="rId4" imgW="5940848" imgH="16554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3924" y="1100190"/>
                        <a:ext cx="5940425" cy="165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1103CBAF-AB13-6131-E77C-4BE13E67A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279" y="3163821"/>
            <a:ext cx="5942076" cy="136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7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4FFED09A-3038-3CD0-9207-5B02CC112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20C6C5E6-1594-B6C2-F3A2-0436B3A072B7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90;p39">
            <a:extLst>
              <a:ext uri="{FF2B5EF4-FFF2-40B4-BE49-F238E27FC236}">
                <a16:creationId xmlns:a16="http://schemas.microsoft.com/office/drawing/2014/main" id="{B4B6A9F8-0292-26C8-A8FD-CD563AEE1B9F}"/>
              </a:ext>
            </a:extLst>
          </p:cNvPr>
          <p:cNvSpPr/>
          <p:nvPr/>
        </p:nvSpPr>
        <p:spPr>
          <a:xfrm>
            <a:off x="7991720" y="960950"/>
            <a:ext cx="12531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Ciclo de Formación: Técnico (53 Créditos ≈ 85%)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390;p39">
            <a:extLst>
              <a:ext uri="{FF2B5EF4-FFF2-40B4-BE49-F238E27FC236}">
                <a16:creationId xmlns:a16="http://schemas.microsoft.com/office/drawing/2014/main" id="{D025C021-CF34-FF66-ACF6-B18B6473F5D5}"/>
              </a:ext>
            </a:extLst>
          </p:cNvPr>
          <p:cNvSpPr/>
          <p:nvPr/>
        </p:nvSpPr>
        <p:spPr>
          <a:xfrm>
            <a:off x="7875311" y="3492281"/>
            <a:ext cx="14859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Ciclo de Formación: profesional (</a:t>
            </a:r>
            <a:r>
              <a:rPr lang="es" sz="18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83</a:t>
            </a:r>
            <a:r>
              <a:rPr lang="es" sz="1800" b="0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Créditos ≈ </a:t>
            </a:r>
            <a:r>
              <a:rPr lang="es" sz="18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51</a:t>
            </a:r>
            <a:r>
              <a:rPr lang="es" sz="1800" b="0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%)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7FA410C-B90E-E343-D045-AA25BE9B7FD6}"/>
              </a:ext>
            </a:extLst>
          </p:cNvPr>
          <p:cNvSpPr txBox="1"/>
          <p:nvPr/>
        </p:nvSpPr>
        <p:spPr>
          <a:xfrm>
            <a:off x="167379" y="56364"/>
            <a:ext cx="790417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CO" sz="18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Organización de las actividades académicas de los programas</a:t>
            </a:r>
            <a:endParaRPr lang="es-CO" sz="1800" dirty="0">
              <a:highlight>
                <a:srgbClr val="FFFF00"/>
              </a:highlight>
            </a:endParaRPr>
          </a:p>
          <a:p>
            <a:endParaRPr lang="es-CO" sz="1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E6AF61F-C1D7-33AC-96FD-C11F93932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5" y="322118"/>
            <a:ext cx="7904177" cy="482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2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3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6DFE779D-7F8F-1AB0-D72B-FBEE68C48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BBA6F298-A0BB-3A28-5116-D627C182B855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9EB418A1-60C2-7AF1-B4AC-62D7855ABCAE}"/>
              </a:ext>
            </a:extLst>
          </p:cNvPr>
          <p:cNvSpPr txBox="1"/>
          <p:nvPr/>
        </p:nvSpPr>
        <p:spPr>
          <a:xfrm>
            <a:off x="234756" y="287145"/>
            <a:ext cx="4263521" cy="48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5. </a:t>
            </a:r>
            <a:r>
              <a:rPr lang="en-US" sz="2400" dirty="0" err="1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Investigación</a:t>
            </a: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2400" dirty="0">
              <a:highlight>
                <a:srgbClr val="FFFF00"/>
              </a:highlight>
            </a:endParaRPr>
          </a:p>
        </p:txBody>
      </p:sp>
      <p:sp>
        <p:nvSpPr>
          <p:cNvPr id="2" name="Google Shape;286;p24">
            <a:extLst>
              <a:ext uri="{FF2B5EF4-FFF2-40B4-BE49-F238E27FC236}">
                <a16:creationId xmlns:a16="http://schemas.microsoft.com/office/drawing/2014/main" id="{2DEAD966-E8DD-538A-9518-F2E5D1309A5B}"/>
              </a:ext>
            </a:extLst>
          </p:cNvPr>
          <p:cNvSpPr txBox="1"/>
          <p:nvPr/>
        </p:nvSpPr>
        <p:spPr>
          <a:xfrm>
            <a:off x="3492928" y="917785"/>
            <a:ext cx="2158144" cy="64633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Grupos de </a:t>
            </a:r>
            <a:r>
              <a:rPr lang="es-ES" sz="2100" b="1" i="0" u="none" strike="noStrike" cap="none" dirty="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investigación</a:t>
            </a:r>
            <a:endParaRPr sz="1500" b="1" i="0" u="none" strike="noStrike" cap="none" dirty="0">
              <a:solidFill>
                <a:srgbClr val="083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85;p24">
            <a:extLst>
              <a:ext uri="{FF2B5EF4-FFF2-40B4-BE49-F238E27FC236}">
                <a16:creationId xmlns:a16="http://schemas.microsoft.com/office/drawing/2014/main" id="{247CC0F4-E534-F5A9-2C8E-D9F0AA7483AD}"/>
              </a:ext>
            </a:extLst>
          </p:cNvPr>
          <p:cNvSpPr/>
          <p:nvPr/>
        </p:nvSpPr>
        <p:spPr>
          <a:xfrm>
            <a:off x="1428750" y="1850070"/>
            <a:ext cx="628650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TESLA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Facultad de Ciencias Exactas y Naturales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Código: COL0159375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Categoría (Convocatoria 894 de 2021): C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Líneas de investigación: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Ciencias Biológicas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Control y Procesamiento Digital de Señales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Enseñanza de la Física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Instrumentación y Control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405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3558313-CF3B-6FD2-0B8D-74FBC893D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3F25A6A-ECC8-81AA-66F9-22B033485D85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96;p25">
            <a:extLst>
              <a:ext uri="{FF2B5EF4-FFF2-40B4-BE49-F238E27FC236}">
                <a16:creationId xmlns:a16="http://schemas.microsoft.com/office/drawing/2014/main" id="{9ADEF0CC-485B-305E-172A-1656E0633408}"/>
              </a:ext>
            </a:extLst>
          </p:cNvPr>
          <p:cNvSpPr txBox="1"/>
          <p:nvPr/>
        </p:nvSpPr>
        <p:spPr>
          <a:xfrm>
            <a:off x="2286000" y="1218241"/>
            <a:ext cx="4572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Línea de investigación propuesta: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E91C092A-2FF0-F92F-BB7E-1E4B598D1CE1}"/>
              </a:ext>
            </a:extLst>
          </p:cNvPr>
          <p:cNvSpPr txBox="1"/>
          <p:nvPr/>
        </p:nvSpPr>
        <p:spPr>
          <a:xfrm>
            <a:off x="234756" y="287145"/>
            <a:ext cx="4263521" cy="48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5. </a:t>
            </a:r>
            <a:r>
              <a:rPr lang="en-US" sz="2400" dirty="0" err="1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Investigación</a:t>
            </a: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2400" dirty="0">
              <a:highlight>
                <a:srgbClr val="FFFF00"/>
              </a:highlight>
            </a:endParaRP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DC47F0EB-A898-99EC-F579-49E87790A3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928032"/>
              </p:ext>
            </p:extLst>
          </p:nvPr>
        </p:nvGraphicFramePr>
        <p:xfrm>
          <a:off x="1679394" y="2056363"/>
          <a:ext cx="59404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940848" imgH="619367" progId="Word.Document.12">
                  <p:embed/>
                </p:oleObj>
              </mc:Choice>
              <mc:Fallback>
                <p:oleObj name="Document" r:id="rId4" imgW="5940848" imgH="61936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9394" y="2056363"/>
                        <a:ext cx="59404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58AA03CC-89C9-ADE0-134A-8BEF9C084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625" y="3153987"/>
            <a:ext cx="5942076" cy="83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C587D2C-B7F3-3B70-F300-7CDCBCCD7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E007B8F-CA8C-BD52-D2FB-2F4BE8AB497F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503;p52">
            <a:extLst>
              <a:ext uri="{FF2B5EF4-FFF2-40B4-BE49-F238E27FC236}">
                <a16:creationId xmlns:a16="http://schemas.microsoft.com/office/drawing/2014/main" id="{9D951A11-3CFC-395A-8352-BF70A88428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39" y="139700"/>
            <a:ext cx="8521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6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Relacionamiento con el sector externo </a:t>
            </a:r>
            <a:endParaRPr sz="2800" b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pSp>
        <p:nvGrpSpPr>
          <p:cNvPr id="3" name="Google Shape;504;p52">
            <a:extLst>
              <a:ext uri="{FF2B5EF4-FFF2-40B4-BE49-F238E27FC236}">
                <a16:creationId xmlns:a16="http://schemas.microsoft.com/office/drawing/2014/main" id="{A31E58DA-78E0-920D-3BB4-1EF44AC36B04}"/>
              </a:ext>
            </a:extLst>
          </p:cNvPr>
          <p:cNvGrpSpPr/>
          <p:nvPr/>
        </p:nvGrpSpPr>
        <p:grpSpPr>
          <a:xfrm>
            <a:off x="2689881" y="997391"/>
            <a:ext cx="3764238" cy="3764238"/>
            <a:chOff x="2599568" y="242168"/>
            <a:chExt cx="3764238" cy="3764238"/>
          </a:xfrm>
        </p:grpSpPr>
        <p:sp>
          <p:nvSpPr>
            <p:cNvPr id="4" name="Google Shape;505;p52">
              <a:extLst>
                <a:ext uri="{FF2B5EF4-FFF2-40B4-BE49-F238E27FC236}">
                  <a16:creationId xmlns:a16="http://schemas.microsoft.com/office/drawing/2014/main" id="{3CDC1752-C824-CCFB-AE44-4BC4F4BE1AFC}"/>
                </a:ext>
              </a:extLst>
            </p:cNvPr>
            <p:cNvSpPr/>
            <p:nvPr/>
          </p:nvSpPr>
          <p:spPr>
            <a:xfrm>
              <a:off x="2599568" y="242168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06;p52">
              <a:extLst>
                <a:ext uri="{FF2B5EF4-FFF2-40B4-BE49-F238E27FC236}">
                  <a16:creationId xmlns:a16="http://schemas.microsoft.com/office/drawing/2014/main" id="{7E6FF95F-E8DE-14FE-0569-F2D3CCC15A85}"/>
                </a:ext>
              </a:extLst>
            </p:cNvPr>
            <p:cNvSpPr txBox="1"/>
            <p:nvPr/>
          </p:nvSpPr>
          <p:spPr>
            <a:xfrm>
              <a:off x="3138384" y="780984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Universidad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" name="Google Shape;507;p52">
              <a:extLst>
                <a:ext uri="{FF2B5EF4-FFF2-40B4-BE49-F238E27FC236}">
                  <a16:creationId xmlns:a16="http://schemas.microsoft.com/office/drawing/2014/main" id="{02537798-581C-D3B8-2E2F-9A28AEFB6196}"/>
                </a:ext>
              </a:extLst>
            </p:cNvPr>
            <p:cNvSpPr/>
            <p:nvPr/>
          </p:nvSpPr>
          <p:spPr>
            <a:xfrm rot="5400000">
              <a:off x="4524173" y="242168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08;p52">
              <a:extLst>
                <a:ext uri="{FF2B5EF4-FFF2-40B4-BE49-F238E27FC236}">
                  <a16:creationId xmlns:a16="http://schemas.microsoft.com/office/drawing/2014/main" id="{EAAA5106-4FA7-B650-3998-F4B61397332A}"/>
                </a:ext>
              </a:extLst>
            </p:cNvPr>
            <p:cNvSpPr txBox="1"/>
            <p:nvPr/>
          </p:nvSpPr>
          <p:spPr>
            <a:xfrm>
              <a:off x="4524173" y="780984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Sector Productivo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" name="Google Shape;509;p52">
              <a:extLst>
                <a:ext uri="{FF2B5EF4-FFF2-40B4-BE49-F238E27FC236}">
                  <a16:creationId xmlns:a16="http://schemas.microsoft.com/office/drawing/2014/main" id="{5188AC9C-D69F-7225-5278-B06AFF9457CE}"/>
                </a:ext>
              </a:extLst>
            </p:cNvPr>
            <p:cNvSpPr/>
            <p:nvPr/>
          </p:nvSpPr>
          <p:spPr>
            <a:xfrm rot="10800000">
              <a:off x="4524173" y="2166773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10;p52">
              <a:extLst>
                <a:ext uri="{FF2B5EF4-FFF2-40B4-BE49-F238E27FC236}">
                  <a16:creationId xmlns:a16="http://schemas.microsoft.com/office/drawing/2014/main" id="{7ECBBCE7-6367-229E-5471-8D86B2EEFFFD}"/>
                </a:ext>
              </a:extLst>
            </p:cNvPr>
            <p:cNvSpPr txBox="1"/>
            <p:nvPr/>
          </p:nvSpPr>
          <p:spPr>
            <a:xfrm>
              <a:off x="4524173" y="2166773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Movilidad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" name="Google Shape;511;p52">
              <a:extLst>
                <a:ext uri="{FF2B5EF4-FFF2-40B4-BE49-F238E27FC236}">
                  <a16:creationId xmlns:a16="http://schemas.microsoft.com/office/drawing/2014/main" id="{33413353-1506-F96C-77FF-79E446F4CD31}"/>
                </a:ext>
              </a:extLst>
            </p:cNvPr>
            <p:cNvSpPr/>
            <p:nvPr/>
          </p:nvSpPr>
          <p:spPr>
            <a:xfrm rot="-5400000">
              <a:off x="2599568" y="2166773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12;p52">
              <a:extLst>
                <a:ext uri="{FF2B5EF4-FFF2-40B4-BE49-F238E27FC236}">
                  <a16:creationId xmlns:a16="http://schemas.microsoft.com/office/drawing/2014/main" id="{97113A1C-FE58-102B-D314-4A601C52F56F}"/>
                </a:ext>
              </a:extLst>
            </p:cNvPr>
            <p:cNvSpPr txBox="1"/>
            <p:nvPr/>
          </p:nvSpPr>
          <p:spPr>
            <a:xfrm>
              <a:off x="3138384" y="2166773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Proyección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" name="Google Shape;513;p52">
              <a:extLst>
                <a:ext uri="{FF2B5EF4-FFF2-40B4-BE49-F238E27FC236}">
                  <a16:creationId xmlns:a16="http://schemas.microsoft.com/office/drawing/2014/main" id="{1ADFCB35-1623-0E70-4A73-79B6C2927CEA}"/>
                </a:ext>
              </a:extLst>
            </p:cNvPr>
            <p:cNvSpPr/>
            <p:nvPr/>
          </p:nvSpPr>
          <p:spPr>
            <a:xfrm>
              <a:off x="4164106" y="1741916"/>
              <a:ext cx="635162" cy="5523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ACC1F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14;p52">
              <a:extLst>
                <a:ext uri="{FF2B5EF4-FFF2-40B4-BE49-F238E27FC236}">
                  <a16:creationId xmlns:a16="http://schemas.microsoft.com/office/drawing/2014/main" id="{94B4B178-E44B-EF01-0BA0-38C20BEA2BD9}"/>
                </a:ext>
              </a:extLst>
            </p:cNvPr>
            <p:cNvSpPr/>
            <p:nvPr/>
          </p:nvSpPr>
          <p:spPr>
            <a:xfrm rot="10800000">
              <a:off x="4164106" y="1954344"/>
              <a:ext cx="635162" cy="5523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ACC1F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515;p52">
            <a:extLst>
              <a:ext uri="{FF2B5EF4-FFF2-40B4-BE49-F238E27FC236}">
                <a16:creationId xmlns:a16="http://schemas.microsoft.com/office/drawing/2014/main" id="{BE8161C3-B235-7B01-16FF-64BFBD3040C2}"/>
              </a:ext>
            </a:extLst>
          </p:cNvPr>
          <p:cNvSpPr txBox="1"/>
          <p:nvPr/>
        </p:nvSpPr>
        <p:spPr>
          <a:xfrm>
            <a:off x="6525683" y="992289"/>
            <a:ext cx="2396484" cy="101562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Articulación con la industria de la región y el país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Empleabilidad y visitas académicas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>
              <a:buSzPts val="1200"/>
              <a:buFont typeface="Arial"/>
              <a:buChar char="•"/>
            </a:pPr>
            <a:r>
              <a:rPr lang="es-CO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Convenios con empresas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516;p52">
            <a:extLst>
              <a:ext uri="{FF2B5EF4-FFF2-40B4-BE49-F238E27FC236}">
                <a16:creationId xmlns:a16="http://schemas.microsoft.com/office/drawing/2014/main" id="{8D2B6185-5CA0-A310-D7E4-181355294C24}"/>
              </a:ext>
            </a:extLst>
          </p:cNvPr>
          <p:cNvSpPr txBox="1"/>
          <p:nvPr/>
        </p:nvSpPr>
        <p:spPr>
          <a:xfrm>
            <a:off x="220843" y="931539"/>
            <a:ext cx="2585100" cy="64629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Calidad Académica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Laboratorios</a:t>
            </a:r>
            <a:endParaRPr sz="140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Construcción de Alianza con BIOS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" name="Google Shape;517;p52">
            <a:extLst>
              <a:ext uri="{FF2B5EF4-FFF2-40B4-BE49-F238E27FC236}">
                <a16:creationId xmlns:a16="http://schemas.microsoft.com/office/drawing/2014/main" id="{BEDB91ED-898C-AC31-23A4-F5B6D7138A8C}"/>
              </a:ext>
            </a:extLst>
          </p:cNvPr>
          <p:cNvSpPr txBox="1"/>
          <p:nvPr/>
        </p:nvSpPr>
        <p:spPr>
          <a:xfrm>
            <a:off x="257618" y="3689975"/>
            <a:ext cx="2396484" cy="138495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Conferencias, seminarios</a:t>
            </a:r>
            <a:r>
              <a:rPr lang="e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171450" lvl="0" indent="-171450">
              <a:buSzPts val="1200"/>
              <a:buFont typeface="Arial"/>
              <a:buChar char="•"/>
            </a:pPr>
            <a:r>
              <a:rPr lang="es-CO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Contribuir activamente a la solución de problemas y al desarrollo tecnológico/económico regional (Misión U. Caldas - Acuerdo 008/2006 Proyección).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518;p52">
            <a:extLst>
              <a:ext uri="{FF2B5EF4-FFF2-40B4-BE49-F238E27FC236}">
                <a16:creationId xmlns:a16="http://schemas.microsoft.com/office/drawing/2014/main" id="{C695FCAF-AF69-296F-0BA8-AE5D9730CE7F}"/>
              </a:ext>
            </a:extLst>
          </p:cNvPr>
          <p:cNvSpPr/>
          <p:nvPr/>
        </p:nvSpPr>
        <p:spPr>
          <a:xfrm>
            <a:off x="6525675" y="3354597"/>
            <a:ext cx="2396400" cy="1302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Profesores Visitantes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Movilidad Nacional e Internacionalización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Segunda Lengua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•Red de programas de Analítica de Datos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948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>
          <a:extLst>
            <a:ext uri="{FF2B5EF4-FFF2-40B4-BE49-F238E27FC236}">
              <a16:creationId xmlns:a16="http://schemas.microsoft.com/office/drawing/2014/main" id="{45F4B50A-A20B-D674-372E-CEF595783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>
            <a:extLst>
              <a:ext uri="{FF2B5EF4-FFF2-40B4-BE49-F238E27FC236}">
                <a16:creationId xmlns:a16="http://schemas.microsoft.com/office/drawing/2014/main" id="{875D9543-4519-6E0C-C2D2-7AEA3F0D4667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C8B40C2-0725-A674-F465-9DE2240426E4}"/>
              </a:ext>
            </a:extLst>
          </p:cNvPr>
          <p:cNvSpPr txBox="1"/>
          <p:nvPr/>
        </p:nvSpPr>
        <p:spPr>
          <a:xfrm>
            <a:off x="1039244" y="1545370"/>
            <a:ext cx="69406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Denominación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Justificación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Aspectos curriculares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Organización de las actividades académicas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Investigación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Relación con el sector externo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Profesores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Medios educativos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Recursos físicos e infraestructura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2D8637B-50FB-F51C-BA81-907C4454C5C0}"/>
              </a:ext>
            </a:extLst>
          </p:cNvPr>
          <p:cNvSpPr txBox="1"/>
          <p:nvPr/>
        </p:nvSpPr>
        <p:spPr>
          <a:xfrm>
            <a:off x="2017875" y="614034"/>
            <a:ext cx="4572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s-CO" sz="2400" b="1" i="0" u="none" strike="noStrike" dirty="0">
                <a:solidFill>
                  <a:srgbClr val="003B74"/>
                </a:solidFill>
                <a:effectLst/>
                <a:latin typeface="Times New Roman" panose="02020603050405020304" pitchFamily="18" charset="0"/>
              </a:rPr>
              <a:t>CONDICIONES DE CALIDAD</a:t>
            </a:r>
            <a:endParaRPr lang="es-CO" sz="2400" b="0" dirty="0">
              <a:effectLst/>
            </a:endParaRPr>
          </a:p>
          <a:p>
            <a:pPr>
              <a:buNone/>
            </a:pP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54784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044A40A-1DF4-0065-D814-1344716AA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AEAF6BD9-BD51-1438-A971-8E6578B9866E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9151253C-9D47-4FF4-4086-1125FD57E58C}"/>
              </a:ext>
            </a:extLst>
          </p:cNvPr>
          <p:cNvGraphicFramePr>
            <a:graphicFrameLocks noGrp="1"/>
          </p:cNvGraphicFramePr>
          <p:nvPr/>
        </p:nvGraphicFramePr>
        <p:xfrm>
          <a:off x="716145" y="1208225"/>
          <a:ext cx="7711710" cy="32644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52214">
                  <a:extLst>
                    <a:ext uri="{9D8B030D-6E8A-4147-A177-3AD203B41FA5}">
                      <a16:colId xmlns:a16="http://schemas.microsoft.com/office/drawing/2014/main" val="301619302"/>
                    </a:ext>
                  </a:extLst>
                </a:gridCol>
                <a:gridCol w="1175360">
                  <a:extLst>
                    <a:ext uri="{9D8B030D-6E8A-4147-A177-3AD203B41FA5}">
                      <a16:colId xmlns:a16="http://schemas.microsoft.com/office/drawing/2014/main" val="3626571163"/>
                    </a:ext>
                  </a:extLst>
                </a:gridCol>
                <a:gridCol w="3584136">
                  <a:extLst>
                    <a:ext uri="{9D8B030D-6E8A-4147-A177-3AD203B41FA5}">
                      <a16:colId xmlns:a16="http://schemas.microsoft.com/office/drawing/2014/main" val="2836484140"/>
                    </a:ext>
                  </a:extLst>
                </a:gridCol>
              </a:tblGrid>
              <a:tr h="15544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>
                          <a:effectLst/>
                        </a:rPr>
                        <a:t>Profesor</a:t>
                      </a:r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>
                          <a:effectLst/>
                        </a:rPr>
                        <a:t>Profesión</a:t>
                      </a:r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>
                          <a:effectLst/>
                        </a:rPr>
                        <a:t>Posgrado</a:t>
                      </a:r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099108058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ASDRUBAL RAVE FERNANDEZ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gerencia estratégica de proyectos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19855316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OSCAR DONALDO RODRIGUEZ BERMUDEZ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Gerencia de proyectos de software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814605902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CESAR AUGUSTO ZAPATA ARIAS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Electricista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administración de empresas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796622637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JOHN JAIRO PLATA ARRIETA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Especialista en gerencia de negocios internacionales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628110472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ANGELA VIVIANA ALZATE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Físico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Magíster en instrumentación física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3613997918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HERNANDO QUINTERO SANCHEZ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PREGRADO EXPERTO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244333116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ROBERTO JULIO RUIZ AGUILAR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instrumentación física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617808760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SEBASTIAN DURANGO IDARRAGA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Mecánico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Doctor en ingeniería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38555649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ISLÉN TRUJILLO ARISTIZÁBAL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De Sistemas.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gestión de redes y datos.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865634728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LEONARDO ANTONIO SARRAZOLA B.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ingeniería- Automatización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829858439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VICTOR ALFONSO JARAMILLO PINEDA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ingeniería- Automatización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052374317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SANTIAGO EMILIO CALVO BETANCUR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Físico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Magister en ciencias - física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337721073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ALBERTO SEPULVEDA GIRALDO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Electricista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 eléctrica y Doctorado en Ingeniería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4244459446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JHONATAN PINEDA ZULUAGA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ingeniería- Automatización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3631723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LISANDRO EVARISTO CASTIBLANCO GUIO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Mecánico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instrumentación industrial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701481127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DANIEL VICK GUTIERREZ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Energías renovables, Maestría en industria 4.0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600119782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NICOLAS ANTONIO SALAZAR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Físico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ciencias-física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412168573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SERGIO PINILLA VALENCIA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 mecánica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64305714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EDUARDO DUQUE DUSSAN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Mecánico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 de Procesos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593763290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JULIÁN GUILLERMO BRAVO DUSSAN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dirty="0">
                          <a:effectLst/>
                        </a:rPr>
                        <a:t>Maestría en innovación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4168491915"/>
                  </a:ext>
                </a:extLst>
              </a:tr>
            </a:tbl>
          </a:graphicData>
        </a:graphic>
      </p:graphicFrame>
      <p:sp>
        <p:nvSpPr>
          <p:cNvPr id="11" name="Google Shape;503;p52">
            <a:extLst>
              <a:ext uri="{FF2B5EF4-FFF2-40B4-BE49-F238E27FC236}">
                <a16:creationId xmlns:a16="http://schemas.microsoft.com/office/drawing/2014/main" id="{C0684A9C-E3AB-BF25-819E-195D639A7303}"/>
              </a:ext>
            </a:extLst>
          </p:cNvPr>
          <p:cNvSpPr txBox="1">
            <a:spLocks/>
          </p:cNvSpPr>
          <p:nvPr/>
        </p:nvSpPr>
        <p:spPr>
          <a:xfrm>
            <a:off x="487719" y="3845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s" b="1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7. Profesores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6940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79B87E6-CB20-A76F-AC4B-E9F0C1002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0EC3320D-7CC4-F7DE-8C0C-B8D941870660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8"/>
          <p:cNvSpPr txBox="1"/>
          <p:nvPr/>
        </p:nvSpPr>
        <p:spPr>
          <a:xfrm>
            <a:off x="289122" y="101159"/>
            <a:ext cx="6970184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8. 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Medios educativos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sp>
        <p:nvSpPr>
          <p:cNvPr id="593" name="Google Shape;593;p58"/>
          <p:cNvSpPr txBox="1"/>
          <p:nvPr/>
        </p:nvSpPr>
        <p:spPr>
          <a:xfrm>
            <a:off x="533124" y="801489"/>
            <a:ext cx="80777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1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Recursos bibliográficos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4" name="Google Shape;594;p58"/>
          <p:cNvSpPr txBox="1"/>
          <p:nvPr/>
        </p:nvSpPr>
        <p:spPr>
          <a:xfrm>
            <a:off x="406400" y="1506237"/>
            <a:ext cx="4064001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 Bibliotecas </a:t>
            </a:r>
            <a:r>
              <a:rPr lang="e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s" sz="1800" b="0" i="0" u="sng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https://biblio.ucaldas.edu.co/</a:t>
            </a:r>
            <a:r>
              <a:rPr lang="e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 </a:t>
            </a:r>
            <a:br>
              <a:rPr lang="e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Pueden acceder todos los estudiantes, profesores y empleados de la universidad, ya sea mediante el préstamo de medios físicos como libros, manuales o revistas.</a:t>
            </a:r>
            <a:b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4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58"/>
          <p:cNvSpPr txBox="1"/>
          <p:nvPr/>
        </p:nvSpPr>
        <p:spPr>
          <a:xfrm>
            <a:off x="4809067" y="1291819"/>
            <a:ext cx="4605866" cy="295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en sala.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externo.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interbibliotecario.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 de información virtual. 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Conmutación bibliográfica. 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Diseminación de la información.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Renovación de material bibliográfico telefónicamente. 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058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641BFD5-C7FD-27CA-9337-417BC4563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E12D659-C37B-CD87-B96F-D827B1DF4196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59"/>
          <p:cNvSpPr txBox="1"/>
          <p:nvPr/>
        </p:nvSpPr>
        <p:spPr>
          <a:xfrm>
            <a:off x="451203" y="1092024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1" i="0" u="none" strike="noStrike" cap="none">
                <a:solidFill>
                  <a:srgbClr val="405888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s" sz="2000" b="1" i="0" u="none" strike="noStrike" cap="none">
                <a:solidFill>
                  <a:srgbClr val="405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Bases de datos</a:t>
            </a:r>
            <a:endParaRPr sz="2000" b="0" i="0" u="none" strike="noStrike" cap="none">
              <a:solidFill>
                <a:srgbClr val="405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2" name="Google Shape;602;p59"/>
          <p:cNvSpPr txBox="1"/>
          <p:nvPr/>
        </p:nvSpPr>
        <p:spPr>
          <a:xfrm>
            <a:off x="682978" y="1538244"/>
            <a:ext cx="3053644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Science Direct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Scopus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Engineering Village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Jstor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Ovid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Proquest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E-libro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Ebrary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LexBase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HINARI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 otras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3" name="Google Shape;603;p59"/>
          <p:cNvSpPr txBox="1"/>
          <p:nvPr/>
        </p:nvSpPr>
        <p:spPr>
          <a:xfrm>
            <a:off x="4413603" y="1092024"/>
            <a:ext cx="366959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1" i="0" u="none" strike="noStrike" cap="none">
                <a:solidFill>
                  <a:srgbClr val="405888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" sz="2000" b="1" i="0" u="none" strike="noStrike" cap="none">
                <a:solidFill>
                  <a:srgbClr val="405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Plataforma UCaldas Virtual </a:t>
            </a:r>
            <a:endParaRPr sz="2000" b="1" i="0" u="none" strike="noStrike" cap="none">
              <a:solidFill>
                <a:srgbClr val="405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4" name="Google Shape;604;p59"/>
          <p:cNvSpPr txBox="1"/>
          <p:nvPr/>
        </p:nvSpPr>
        <p:spPr>
          <a:xfrm>
            <a:off x="251530" y="169333"/>
            <a:ext cx="6970184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8. 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Medios educativos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605" name="Google Shape;605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7302" y="1492134"/>
            <a:ext cx="3457575" cy="1738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9" descr="BibliotecasUcalda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07303" y="3396984"/>
            <a:ext cx="3457575" cy="1323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702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88DD6759-1692-857E-1D86-ABA0903A4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60DAA303-7966-73F0-9462-B357CA052A1C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A1EB3D34-533F-821F-AE1B-72A02B6D08C6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06" name="Google Shape;406;p29"/>
          <p:cNvGraphicFramePr/>
          <p:nvPr/>
        </p:nvGraphicFramePr>
        <p:xfrm>
          <a:off x="1614288" y="1189125"/>
          <a:ext cx="5915400" cy="3252100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112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Laboratorio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Campus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B-305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LABORATORIO DE MECATRÓNICA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B-307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LABORATORIO DE ELECTRÓNICA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U-217 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LABORATORIO DE PROTOTIPADO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U-102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 INTELIGENTE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 SIG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 SIG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TALLER DE MECATRÓNICA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1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TALLER DE MÁQUINAS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20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FA9E4B78-7B25-50BC-A25E-6582E34A8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48CAAD81-D81D-0C62-CE8E-E32A7FAE0C9D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4AD81B3B-9ADA-B1AE-D7DC-FE6B8D424902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20" name="Google Shape;420;g25a3e48faed_1_10"/>
          <p:cNvGraphicFramePr/>
          <p:nvPr/>
        </p:nvGraphicFramePr>
        <p:xfrm>
          <a:off x="859663" y="946825"/>
          <a:ext cx="3592825" cy="3947160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2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salon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U-228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D-106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D-111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U-219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U-231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D-107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C-208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C-209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U-106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U-201 BICENTENARIO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421" name="Google Shape;421;g25a3e48faed_1_10"/>
          <p:cNvGraphicFramePr/>
          <p:nvPr/>
        </p:nvGraphicFramePr>
        <p:xfrm>
          <a:off x="5285725" y="1900238"/>
          <a:ext cx="2286000" cy="1343025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36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82BBAEC-65F6-8BBB-6201-DEF71011B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0059B699-5A00-3B42-C608-E3F065909909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8526E199-C454-2966-33CE-503BB60B4031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13" name="Google Shape;413;g25a3e48faed_1_2"/>
          <p:cNvGraphicFramePr/>
          <p:nvPr/>
        </p:nvGraphicFramePr>
        <p:xfrm>
          <a:off x="2775588" y="926475"/>
          <a:ext cx="3592825" cy="3947160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2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salon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U-228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D-106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D-111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U-219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U-231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D-107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C-208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C-209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U-106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U-201 BICENTENARIO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22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2F96AEE-1A60-8E6D-3A3C-2863E50F7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01BF698-4C73-A301-B49E-C6CFE06D0906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C54D05F1-657C-6C66-2E98-8AD40DACDAB9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28" name="Google Shape;428;g25a3e48faed_1_18"/>
          <p:cNvGraphicFramePr/>
          <p:nvPr/>
        </p:nvGraphicFramePr>
        <p:xfrm>
          <a:off x="1720900" y="2057025"/>
          <a:ext cx="5207000" cy="1527175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56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Espacio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Campus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B-413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 de Consejo de Facultad Ciencias Exactas y Naturales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Auditorio Danilo Cruz Vélez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Aula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03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CC51D1E-C6F7-7DB5-C7EB-7E3C3FE91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71415CE2-32B7-BAAC-6CD4-1D31225B97F9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B15CCBA8-D4ED-3BCD-E7DD-D6A0181B2F8D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2" name="Google Shape;640;p63">
            <a:extLst>
              <a:ext uri="{FF2B5EF4-FFF2-40B4-BE49-F238E27FC236}">
                <a16:creationId xmlns:a16="http://schemas.microsoft.com/office/drawing/2014/main" id="{25F3AF47-5F45-B313-7C36-117FCAC23D2A}"/>
              </a:ext>
            </a:extLst>
          </p:cNvPr>
          <p:cNvGraphicFramePr/>
          <p:nvPr/>
        </p:nvGraphicFramePr>
        <p:xfrm>
          <a:off x="609600" y="1320800"/>
          <a:ext cx="7721550" cy="3115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1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8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9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08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i="0" u="none" strike="noStrike" cap="none" dirty="0">
                          <a:solidFill>
                            <a:srgbClr val="000000"/>
                          </a:solidFill>
                          <a:highlight>
                            <a:srgbClr val="A7BFDE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Centro de Bibliotecas e Información Científica</a:t>
                      </a:r>
                      <a:endParaRPr sz="1400" u="none" strike="noStrike" cap="none" dirty="0">
                        <a:highlight>
                          <a:srgbClr val="A7BFDE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i="0" u="none" strike="noStrike" cap="none">
                          <a:solidFill>
                            <a:srgbClr val="000000"/>
                          </a:solidFill>
                          <a:highlight>
                            <a:srgbClr val="A7BFDE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m²</a:t>
                      </a:r>
                      <a:endParaRPr sz="1400" u="none" strike="noStrike" cap="none">
                        <a:highlight>
                          <a:srgbClr val="A7BFDE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i="0" u="none" strike="noStrike" cap="none">
                          <a:solidFill>
                            <a:srgbClr val="000000"/>
                          </a:solidFill>
                          <a:highlight>
                            <a:srgbClr val="A7BFDE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Sillas</a:t>
                      </a:r>
                      <a:endParaRPr sz="1400" u="none" strike="noStrike" cap="none">
                        <a:highlight>
                          <a:srgbClr val="A7BFDE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i="0" u="none" strike="noStrike" cap="none">
                          <a:solidFill>
                            <a:srgbClr val="000000"/>
                          </a:solidFill>
                          <a:highlight>
                            <a:srgbClr val="A7BFDE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Mesas</a:t>
                      </a:r>
                      <a:endParaRPr sz="1400" u="none" strike="noStrike" cap="none">
                        <a:highlight>
                          <a:srgbClr val="A7BFDE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i="0" u="none" strike="noStrike" cap="none">
                          <a:solidFill>
                            <a:srgbClr val="000000"/>
                          </a:solidFill>
                          <a:highlight>
                            <a:srgbClr val="A7BFDE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Sillas/m²</a:t>
                      </a:r>
                      <a:endParaRPr sz="1400" u="none" strike="noStrike" cap="none">
                        <a:highlight>
                          <a:srgbClr val="A7BFDE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i="0" u="none" strike="noStrike" cap="none">
                          <a:solidFill>
                            <a:srgbClr val="000000"/>
                          </a:solidFill>
                          <a:highlight>
                            <a:srgbClr val="A7BFDE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Puntos de red</a:t>
                      </a:r>
                      <a:endParaRPr sz="1400" u="none" strike="noStrike" cap="none">
                        <a:highlight>
                          <a:srgbClr val="A7BFDE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i="0" u="none" strike="noStrike" cap="none">
                          <a:solidFill>
                            <a:srgbClr val="000000"/>
                          </a:solidFill>
                          <a:highlight>
                            <a:srgbClr val="A7BFDE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Usuario/silla</a:t>
                      </a:r>
                      <a:endParaRPr sz="1400" u="none" strike="noStrike" cap="none">
                        <a:highlight>
                          <a:srgbClr val="A7BFDE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BF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5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Biblioteca Central 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1.480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383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63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3.9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51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14.3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Biblioteca Jurídicas y Sociales 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474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124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3.8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26.5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9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Biblioteca Versalles 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988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143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6.9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16.6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9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Biblioteca Bellas Artes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140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3.5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56.3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9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Biblioteca La Dorada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54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1.4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5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3.136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730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106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4.3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114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19.1</a:t>
                      </a: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237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4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64"/>
          <p:cNvPicPr preferRelativeResize="0"/>
          <p:nvPr/>
        </p:nvPicPr>
        <p:blipFill rotWithShape="1">
          <a:blip r:embed="rId4">
            <a:alphaModFix/>
          </a:blip>
          <a:srcRect t="15371" b="51797"/>
          <a:stretch/>
        </p:blipFill>
        <p:spPr>
          <a:xfrm>
            <a:off x="0" y="0"/>
            <a:ext cx="9144003" cy="200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2865" y="-8164"/>
            <a:ext cx="801249" cy="812347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4"/>
          <p:cNvSpPr/>
          <p:nvPr/>
        </p:nvSpPr>
        <p:spPr>
          <a:xfrm>
            <a:off x="1133899" y="2376332"/>
            <a:ext cx="660950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" sz="5400" b="1" i="0" u="none" strike="noStrike" cap="none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MUCHAS GRACIAS</a:t>
            </a:r>
            <a:endParaRPr sz="1400" b="0" i="0" u="none" strike="noStrike" cap="none"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2" name="Google Shape;652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524250"/>
            <a:ext cx="8353913" cy="1068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6E411115-0391-E3BF-B4B9-4C55E81C9A77}"/>
              </a:ext>
            </a:extLst>
          </p:cNvPr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1. DENOMINACIÓN: Información básica del programa</a:t>
            </a:r>
            <a:endParaRPr dirty="0"/>
          </a:p>
        </p:txBody>
      </p:sp>
      <p:graphicFrame>
        <p:nvGraphicFramePr>
          <p:cNvPr id="4" name="Google Shape;69;p3">
            <a:extLst>
              <a:ext uri="{FF2B5EF4-FFF2-40B4-BE49-F238E27FC236}">
                <a16:creationId xmlns:a16="http://schemas.microsoft.com/office/drawing/2014/main" id="{581B0662-B178-2B69-37CF-A0A9FBEECF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8924983"/>
              </p:ext>
            </p:extLst>
          </p:nvPr>
        </p:nvGraphicFramePr>
        <p:xfrm>
          <a:off x="303306" y="621274"/>
          <a:ext cx="4463850" cy="410412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5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Institution: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Universidad de Caldas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Institución acreditada: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Resolución de acreditación:  17202 Fecha: 24-Oct-2018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programa: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TECNOLOGÍA ELÉCTRICA EN GENERACIÓN Y GESTIÓN EFICIENTE DE ENERGÍAS RENOVABLES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Título a otorgar: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TECNOLOGO ELÉCTRICO EN GENERACIÓN Y GESTIÓN EFICIENTE DE ENERGÍAS RENOVABLES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Objeto de estudio: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Adquirir conocimientos detallados sobre fuentes de energía renovable. El programa abarca el diseño de sistemas renovables, su integración a la red eléctrica, estrategias de eficiencia energética, normativas legales y prácticas profesionales. El objetivo es formar profesionales capaces de contribuir a la transición hacia una matriz energética sostenible, con habilidades prácticas y conocimientos sólidos para enfrentar los desafíos actuales y futuros en el campo de las energías renovables. 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Ubicación: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Manizales, Caldas, Colombia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Ampliación: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dorada, Anserma, rio sucio y aguadas. 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Nivel del programa: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Tecnológico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Modalidades: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Presencial y a distancia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Metodología: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Presencial y a distancia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Campo amplio: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Ingeniería, Electricidad, y Afines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Campo detallado: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-127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Electricidad y energía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5" name="Google Shape;70;p3">
            <a:extLst>
              <a:ext uri="{FF2B5EF4-FFF2-40B4-BE49-F238E27FC236}">
                <a16:creationId xmlns:a16="http://schemas.microsoft.com/office/drawing/2014/main" id="{A814199D-19C1-DCB1-FB1F-CB3AA7CA91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3191623"/>
              </p:ext>
            </p:extLst>
          </p:nvPr>
        </p:nvGraphicFramePr>
        <p:xfrm>
          <a:off x="4767148" y="621274"/>
          <a:ext cx="3928750" cy="37877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8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 estimada del programa (semestres):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de créditos académicos: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de estudiantes en el primer semestre: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-127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 (</a:t>
                      </a:r>
                      <a:r>
                        <a:rPr lang="es-ES" sz="10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punto de equilibrio)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Periodicidad de la admisión: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Semestral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Jornada de trabajo: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mixta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Dedicación al programa: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semestres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Instancia que expide la norma de aprobación: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Consejo Superior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y fecha del Acuerdo: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Teléfono: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(6) 8781500  ext. 12420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Fax: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Apartado aéreo: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275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5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E-mail: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Valor de la matricula: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</a:t>
                      </a:r>
                      <a:r>
                        <a:rPr lang="es-E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smmlv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Facultad a la que está adscrito: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Facultad de Ciencias Exactas y Naturales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Desarrollado por convenio (S/N):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Registro calificado anterior (si aplica)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42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A038BA4-C71E-DE48-EBB8-72EA7082A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C96AC26B-7EA2-81A9-D410-212E60010208}"/>
              </a:ext>
            </a:extLst>
          </p:cNvPr>
          <p:cNvSpPr txBox="1"/>
          <p:nvPr/>
        </p:nvSpPr>
        <p:spPr>
          <a:xfrm>
            <a:off x="591118" y="743980"/>
            <a:ext cx="433854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es-CO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Contexto Energético: Una Oportunidad Estratégica</a:t>
            </a:r>
            <a:endParaRPr sz="18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DF0BE477-700C-11A0-3207-B0F461942575}"/>
              </a:ext>
            </a:extLst>
          </p:cNvPr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JUSTIFICACIÓN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CAD3577-609C-FEB9-0EB2-57618DD03D05}"/>
              </a:ext>
            </a:extLst>
          </p:cNvPr>
          <p:cNvSpPr txBox="1"/>
          <p:nvPr/>
        </p:nvSpPr>
        <p:spPr>
          <a:xfrm>
            <a:off x="574247" y="1560729"/>
            <a:ext cx="7699856" cy="2990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Sector Eléctrico Colombiano:</a:t>
            </a:r>
            <a:r>
              <a:rPr lang="es-CO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Liberalizado (Leyes 142/143), estratégico para el PIB (2.03% y creciendo - Corficolombiana).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Matriz Energética Actual:</a:t>
            </a:r>
            <a:r>
              <a:rPr lang="es-CO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Fuerte dependencia hidráulica (66.8%), térmica (30.5%). Vulnerabilidad climática.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Tendencia Global:</a:t>
            </a:r>
            <a:r>
              <a:rPr lang="es-CO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Crecimiento exponencial de las Energías Renovables No Convencionales (ERNC) impulsado por la sostenibilidad y competitividad.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Demanda Energética Creciente:</a:t>
            </a:r>
            <a:r>
              <a:rPr lang="es-CO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Proyección UPME 2035: 117,341 GWh/año. Necesidad de diversificar fuentes.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Marco Normativo Favorable:</a:t>
            </a:r>
            <a:r>
              <a:rPr lang="es-CO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Ley 1715/2014 y 2099/2021, CONPES, Plan Nacional de Desarrollo (hidrógeno blanco) – incentivos claros.</a:t>
            </a:r>
          </a:p>
        </p:txBody>
      </p:sp>
      <p:pic>
        <p:nvPicPr>
          <p:cNvPr id="1028" name="Picture 4" descr="Unidad de Planeación Minero Energética - UPME | Infraestructura ...">
            <a:extLst>
              <a:ext uri="{FF2B5EF4-FFF2-40B4-BE49-F238E27FC236}">
                <a16:creationId xmlns:a16="http://schemas.microsoft.com/office/drawing/2014/main" id="{5089E758-87CE-5627-B939-F61813E6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082" y="69290"/>
            <a:ext cx="1731072" cy="14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77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13793CB-8D56-9406-21AC-E61C1E535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650150FA-96C6-51DB-2979-9BB414D53673}"/>
              </a:ext>
            </a:extLst>
          </p:cNvPr>
          <p:cNvSpPr txBox="1"/>
          <p:nvPr/>
        </p:nvSpPr>
        <p:spPr>
          <a:xfrm>
            <a:off x="591118" y="743980"/>
            <a:ext cx="437228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es-CO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La Transición Energética: Respuesta a Desafíos Globales</a:t>
            </a:r>
            <a:endParaRPr sz="18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23C9CB73-95D8-8B1F-5D2C-05C94FB465F5}"/>
              </a:ext>
            </a:extLst>
          </p:cNvPr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JUSTIFICACIÓN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4B39B89-29D6-C403-1D30-8E832583C1A9}"/>
              </a:ext>
            </a:extLst>
          </p:cNvPr>
          <p:cNvSpPr txBox="1"/>
          <p:nvPr/>
        </p:nvSpPr>
        <p:spPr>
          <a:xfrm>
            <a:off x="549989" y="1712566"/>
            <a:ext cx="5435788" cy="2990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Desarrollo Sostenible: Satisfacer necesidades actuales sin comprometer el futuro (ODS 7, 13).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1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Mitigación Cambio Climático: Reducción de emisiones GEI (7 millones muertes/año por contaminación - OMS).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1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Seguridad Energética: Disminuir dependencia de fósiles volátiles y finitos.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1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Innovación y Competitividad: Las ERNC como motor de desarrollo tecnológico y económico.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1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El Programa como Agente de Cambio: Formando el talento humano necesario para liderar esta transición.</a:t>
            </a:r>
            <a:endParaRPr lang="es-CO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4098" name="Picture 2" descr="Minenergía traza hoja de ruta para la transformación energética en ...">
            <a:extLst>
              <a:ext uri="{FF2B5EF4-FFF2-40B4-BE49-F238E27FC236}">
                <a16:creationId xmlns:a16="http://schemas.microsoft.com/office/drawing/2014/main" id="{67950D06-7580-5222-D6F6-C15B71954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662" y="2114091"/>
            <a:ext cx="3343866" cy="188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3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40D577C0-3A8B-699A-6717-A6EF33F6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11EC66DC-FCBB-7F90-0548-E44A760C3FED}"/>
              </a:ext>
            </a:extLst>
          </p:cNvPr>
          <p:cNvSpPr txBox="1"/>
          <p:nvPr/>
        </p:nvSpPr>
        <p:spPr>
          <a:xfrm>
            <a:off x="591118" y="743980"/>
            <a:ext cx="437228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es-CO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Caldas: Territorio con Potencial Renovable y Necesidades Formativas</a:t>
            </a:r>
            <a:endParaRPr sz="18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02FA9D74-1D9A-E8F7-4008-8E5D2D085CE4}"/>
              </a:ext>
            </a:extLst>
          </p:cNvPr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JUSTIFICACIÓN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411110-DA44-ED22-825F-B14BEE4E2D19}"/>
              </a:ext>
            </a:extLst>
          </p:cNvPr>
          <p:cNvSpPr txBox="1"/>
          <p:nvPr/>
        </p:nvSpPr>
        <p:spPr>
          <a:xfrm>
            <a:off x="549989" y="1712566"/>
            <a:ext cx="5435788" cy="2310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Alineación con Desarrollo Regional: Plan de Desarrollo Caldas (Sostenibilidad Ambiental), Plan Nacional Negocios Verdes (meta 2030).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1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Demanda Local: Necesidad de profesionales técnicos y tecnólogos para implementar proyectos de ERNC en sectores productivos (agroindustria, turismo, construcción).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1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Compromiso UCALDAS: Respuesta a las necesidades formativas identificadas en municipios (Manizales, La Dorada, Anserma, Riosucio, etc.).</a:t>
            </a:r>
            <a:endParaRPr lang="es-CO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5122" name="Picture 2" descr="Transición energética en Colombia | Celsia empresa de energía">
            <a:extLst>
              <a:ext uri="{FF2B5EF4-FFF2-40B4-BE49-F238E27FC236}">
                <a16:creationId xmlns:a16="http://schemas.microsoft.com/office/drawing/2014/main" id="{DB141E47-6352-2A19-0B9C-42EC38B5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764" y="1712566"/>
            <a:ext cx="3083304" cy="205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6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0BAEACE8-0405-0ADE-B539-4334E96F1D7C}"/>
              </a:ext>
            </a:extLst>
          </p:cNvPr>
          <p:cNvSpPr txBox="1"/>
          <p:nvPr/>
        </p:nvSpPr>
        <p:spPr>
          <a:xfrm>
            <a:off x="452283" y="360666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2. JUSTIFICACIÓN</a:t>
            </a:r>
            <a:endParaRPr dirty="0"/>
          </a:p>
        </p:txBody>
      </p:sp>
      <p:sp>
        <p:nvSpPr>
          <p:cNvPr id="3" name="Google Shape;182;p13">
            <a:extLst>
              <a:ext uri="{FF2B5EF4-FFF2-40B4-BE49-F238E27FC236}">
                <a16:creationId xmlns:a16="http://schemas.microsoft.com/office/drawing/2014/main" id="{FA8C72A6-1898-16D4-3337-D6704780D5E5}"/>
              </a:ext>
            </a:extLst>
          </p:cNvPr>
          <p:cNvSpPr txBox="1"/>
          <p:nvPr/>
        </p:nvSpPr>
        <p:spPr>
          <a:xfrm>
            <a:off x="886" y="2319063"/>
            <a:ext cx="2538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PROGRAMAS SIMILARES</a:t>
            </a:r>
            <a:endParaRPr sz="25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" name="Google Shape;178;p13">
            <a:extLst>
              <a:ext uri="{FF2B5EF4-FFF2-40B4-BE49-F238E27FC236}">
                <a16:creationId xmlns:a16="http://schemas.microsoft.com/office/drawing/2014/main" id="{0CF89E60-B634-544D-EADD-D68A2AAE975E}"/>
              </a:ext>
            </a:extLst>
          </p:cNvPr>
          <p:cNvSpPr txBox="1"/>
          <p:nvPr/>
        </p:nvSpPr>
        <p:spPr>
          <a:xfrm>
            <a:off x="2538886" y="700845"/>
            <a:ext cx="5798869" cy="44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2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Se observa un crecimiento significativo de la oferta educativa en Energías Renovables a nivel mundial y en Colombia. Sin embargo, es importante destacar que la mayoría de los programas existentes se enfocan en el nivel de educación superior, dejando una brecha en la formación técnica y tecnológica especializada. Esto representa una oportunidad para el programa tecnológico de la Universidad de Caldas, ya que llenaría este vacío y proporciona una formación práctica y aplicada a nivel técnico. Solo existen 1 programa de a nivel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tecnológico</a:t>
            </a:r>
            <a:r>
              <a:rPr lang="es-CO" sz="12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a nivel nacional: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2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TECNOLOGÍA ELÉCTRICA EN GENERACIÓN Y GESTIÓN EFICIENTE DE ENERGÍAS RENOVABLES de la CORPORACIÓN INTERNACIONAL PARA EL DESARROLLO EDUCATIVO -CIDE-(Bogotá) que se encuentra activa y cuenta con registro calificado.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Tiene un costo de $4,417,300, 3,3 SMMLV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2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Cabe recalcar que la universidad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autónoma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de Manizales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saco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una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CO" sz="12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Especialización en Energías Renovables y Eficiencia Energética.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1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100" b="0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100" b="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1968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6627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0BAEACE8-0405-0ADE-B539-4334E96F1D7C}"/>
              </a:ext>
            </a:extLst>
          </p:cNvPr>
          <p:cNvSpPr txBox="1"/>
          <p:nvPr/>
        </p:nvSpPr>
        <p:spPr>
          <a:xfrm>
            <a:off x="452283" y="360666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2. JUSTIFICACIÓN</a:t>
            </a:r>
            <a:endParaRPr dirty="0"/>
          </a:p>
        </p:txBody>
      </p:sp>
      <p:pic>
        <p:nvPicPr>
          <p:cNvPr id="4" name="Google Shape;232;g2e2d50abbc1_0_1">
            <a:extLst>
              <a:ext uri="{FF2B5EF4-FFF2-40B4-BE49-F238E27FC236}">
                <a16:creationId xmlns:a16="http://schemas.microsoft.com/office/drawing/2014/main" id="{59022A15-3236-A512-1EA2-C104D5FA9FE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40" y="742279"/>
            <a:ext cx="8760025" cy="4248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064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3019</Words>
  <Application>Microsoft Office PowerPoint</Application>
  <PresentationFormat>Presentación en pantalla (16:9)</PresentationFormat>
  <Paragraphs>564</Paragraphs>
  <Slides>38</Slides>
  <Notes>38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5" baseType="lpstr">
      <vt:lpstr>Roboto</vt:lpstr>
      <vt:lpstr>Arial</vt:lpstr>
      <vt:lpstr>Roboto Black</vt:lpstr>
      <vt:lpstr>Times New Roman</vt:lpstr>
      <vt:lpstr>Calibri</vt:lpstr>
      <vt:lpstr>Simple Light</vt:lpstr>
      <vt:lpstr>Microsoft Word Document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6. Relacionamiento con el sector externo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Pedro Fernández E.</dc:creator>
  <cp:lastModifiedBy>Daniel vick</cp:lastModifiedBy>
  <cp:revision>23</cp:revision>
  <dcterms:modified xsi:type="dcterms:W3CDTF">2025-04-30T02:09:48Z</dcterms:modified>
</cp:coreProperties>
</file>